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 id="2147483900" r:id="rId2"/>
  </p:sldMasterIdLst>
  <p:notesMasterIdLst>
    <p:notesMasterId r:id="rId201"/>
  </p:notesMasterIdLst>
  <p:sldIdLst>
    <p:sldId id="467" r:id="rId3"/>
    <p:sldId id="257" r:id="rId4"/>
    <p:sldId id="262" r:id="rId5"/>
    <p:sldId id="258" r:id="rId6"/>
    <p:sldId id="260" r:id="rId7"/>
    <p:sldId id="266" r:id="rId8"/>
    <p:sldId id="261" r:id="rId9"/>
    <p:sldId id="267" r:id="rId10"/>
    <p:sldId id="263" r:id="rId11"/>
    <p:sldId id="268" r:id="rId12"/>
    <p:sldId id="269" r:id="rId13"/>
    <p:sldId id="270" r:id="rId14"/>
    <p:sldId id="271" r:id="rId15"/>
    <p:sldId id="272" r:id="rId16"/>
    <p:sldId id="273" r:id="rId17"/>
    <p:sldId id="274" r:id="rId18"/>
    <p:sldId id="275" r:id="rId19"/>
    <p:sldId id="276" r:id="rId20"/>
    <p:sldId id="279"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2" r:id="rId62"/>
    <p:sldId id="323" r:id="rId63"/>
    <p:sldId id="324" r:id="rId64"/>
    <p:sldId id="325" r:id="rId65"/>
    <p:sldId id="326" r:id="rId66"/>
    <p:sldId id="327" r:id="rId67"/>
    <p:sldId id="328" r:id="rId68"/>
    <p:sldId id="329" r:id="rId69"/>
    <p:sldId id="330" r:id="rId70"/>
    <p:sldId id="332" r:id="rId71"/>
    <p:sldId id="331" r:id="rId72"/>
    <p:sldId id="333" r:id="rId73"/>
    <p:sldId id="334" r:id="rId74"/>
    <p:sldId id="335" r:id="rId75"/>
    <p:sldId id="336" r:id="rId76"/>
    <p:sldId id="338" r:id="rId77"/>
    <p:sldId id="337"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 id="359" r:id="rId99"/>
    <p:sldId id="360" r:id="rId100"/>
    <p:sldId id="361" r:id="rId101"/>
    <p:sldId id="362" r:id="rId102"/>
    <p:sldId id="363" r:id="rId103"/>
    <p:sldId id="364" r:id="rId104"/>
    <p:sldId id="365" r:id="rId105"/>
    <p:sldId id="366" r:id="rId106"/>
    <p:sldId id="367" r:id="rId107"/>
    <p:sldId id="368" r:id="rId108"/>
    <p:sldId id="369" r:id="rId109"/>
    <p:sldId id="370" r:id="rId110"/>
    <p:sldId id="371" r:id="rId111"/>
    <p:sldId id="372" r:id="rId112"/>
    <p:sldId id="373" r:id="rId113"/>
    <p:sldId id="374" r:id="rId114"/>
    <p:sldId id="375" r:id="rId115"/>
    <p:sldId id="378" r:id="rId116"/>
    <p:sldId id="379" r:id="rId117"/>
    <p:sldId id="381" r:id="rId118"/>
    <p:sldId id="380" r:id="rId119"/>
    <p:sldId id="382" r:id="rId120"/>
    <p:sldId id="383" r:id="rId121"/>
    <p:sldId id="384" r:id="rId122"/>
    <p:sldId id="385" r:id="rId123"/>
    <p:sldId id="387" r:id="rId124"/>
    <p:sldId id="388" r:id="rId125"/>
    <p:sldId id="389" r:id="rId126"/>
    <p:sldId id="390" r:id="rId127"/>
    <p:sldId id="391" r:id="rId128"/>
    <p:sldId id="392" r:id="rId129"/>
    <p:sldId id="393" r:id="rId130"/>
    <p:sldId id="395" r:id="rId131"/>
    <p:sldId id="396" r:id="rId132"/>
    <p:sldId id="397" r:id="rId133"/>
    <p:sldId id="398" r:id="rId134"/>
    <p:sldId id="399" r:id="rId135"/>
    <p:sldId id="400" r:id="rId136"/>
    <p:sldId id="401" r:id="rId137"/>
    <p:sldId id="402" r:id="rId138"/>
    <p:sldId id="403" r:id="rId139"/>
    <p:sldId id="404" r:id="rId140"/>
    <p:sldId id="405" r:id="rId141"/>
    <p:sldId id="394" r:id="rId142"/>
    <p:sldId id="406" r:id="rId143"/>
    <p:sldId id="407" r:id="rId144"/>
    <p:sldId id="408" r:id="rId145"/>
    <p:sldId id="409" r:id="rId146"/>
    <p:sldId id="410" r:id="rId147"/>
    <p:sldId id="411" r:id="rId148"/>
    <p:sldId id="412" r:id="rId149"/>
    <p:sldId id="413" r:id="rId150"/>
    <p:sldId id="414" r:id="rId151"/>
    <p:sldId id="415" r:id="rId152"/>
    <p:sldId id="416" r:id="rId153"/>
    <p:sldId id="417" r:id="rId154"/>
    <p:sldId id="418" r:id="rId155"/>
    <p:sldId id="419" r:id="rId156"/>
    <p:sldId id="420" r:id="rId157"/>
    <p:sldId id="421" r:id="rId158"/>
    <p:sldId id="422" r:id="rId159"/>
    <p:sldId id="423" r:id="rId160"/>
    <p:sldId id="424" r:id="rId161"/>
    <p:sldId id="425" r:id="rId162"/>
    <p:sldId id="426" r:id="rId163"/>
    <p:sldId id="427" r:id="rId164"/>
    <p:sldId id="428" r:id="rId165"/>
    <p:sldId id="429" r:id="rId166"/>
    <p:sldId id="430" r:id="rId167"/>
    <p:sldId id="435" r:id="rId168"/>
    <p:sldId id="433" r:id="rId169"/>
    <p:sldId id="434" r:id="rId170"/>
    <p:sldId id="436" r:id="rId171"/>
    <p:sldId id="437" r:id="rId172"/>
    <p:sldId id="438" r:id="rId173"/>
    <p:sldId id="439" r:id="rId174"/>
    <p:sldId id="440" r:id="rId175"/>
    <p:sldId id="441" r:id="rId176"/>
    <p:sldId id="442" r:id="rId177"/>
    <p:sldId id="443" r:id="rId178"/>
    <p:sldId id="444" r:id="rId179"/>
    <p:sldId id="445" r:id="rId180"/>
    <p:sldId id="446" r:id="rId181"/>
    <p:sldId id="447" r:id="rId182"/>
    <p:sldId id="448" r:id="rId183"/>
    <p:sldId id="449" r:id="rId184"/>
    <p:sldId id="450" r:id="rId185"/>
    <p:sldId id="451" r:id="rId186"/>
    <p:sldId id="452" r:id="rId187"/>
    <p:sldId id="455" r:id="rId188"/>
    <p:sldId id="453" r:id="rId189"/>
    <p:sldId id="454" r:id="rId190"/>
    <p:sldId id="456" r:id="rId191"/>
    <p:sldId id="457" r:id="rId192"/>
    <p:sldId id="458" r:id="rId193"/>
    <p:sldId id="459" r:id="rId194"/>
    <p:sldId id="460" r:id="rId195"/>
    <p:sldId id="461" r:id="rId196"/>
    <p:sldId id="462" r:id="rId197"/>
    <p:sldId id="463" r:id="rId198"/>
    <p:sldId id="464" r:id="rId199"/>
    <p:sldId id="465" r:id="rId20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62"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tableStyles" Target="tableStyle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190" Type="http://schemas.openxmlformats.org/officeDocument/2006/relationships/slide" Target="slides/slide188.xml"/><Relationship Id="rId204"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notesMaster" Target="notesMasters/notesMaster1.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presProps" Target="presProps.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059A80-517C-401A-8DA9-5F65DE85BB88}" type="datetimeFigureOut">
              <a:rPr lang="tr-TR" smtClean="0"/>
              <a:t>15.04.2016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DC8878-B738-484B-A98A-F5748DBAFEA7}" type="slidenum">
              <a:rPr lang="tr-TR" smtClean="0"/>
              <a:t>‹#›</a:t>
            </a:fld>
            <a:endParaRPr lang="tr-TR"/>
          </a:p>
        </p:txBody>
      </p:sp>
    </p:spTree>
    <p:extLst>
      <p:ext uri="{BB962C8B-B14F-4D97-AF65-F5344CB8AC3E}">
        <p14:creationId xmlns:p14="http://schemas.microsoft.com/office/powerpoint/2010/main" val="815721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861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80C6EC54-9E13-411C-B929-8C755D4DB8C1}" type="slidenum">
              <a:rPr lang="tr-TR" altLang="tr-TR">
                <a:solidFill>
                  <a:srgbClr val="000000"/>
                </a:solidFill>
              </a:rPr>
              <a:pPr/>
              <a:t>1</a:t>
            </a:fld>
            <a:endParaRPr lang="tr-TR" altLang="tr-T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15.04.2016</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6"/>
          <p:cNvSpPr>
            <a:spLocks noGrp="1"/>
          </p:cNvSpPr>
          <p:nvPr>
            <p:ph type="dt" sz="half" idx="10"/>
          </p:nvPr>
        </p:nvSpPr>
        <p:spPr/>
        <p:txBody>
          <a:bodyPr/>
          <a:lstStyle>
            <a:lvl1pPr>
              <a:defRPr/>
            </a:lvl1pPr>
          </a:lstStyle>
          <a:p>
            <a:pPr>
              <a:defRPr/>
            </a:pPr>
            <a:fld id="{7FC17E75-02CE-47C6-ADCA-8CB495EDE8FD}"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Slide Number Placeholder 7"/>
          <p:cNvSpPr>
            <a:spLocks noGrp="1"/>
          </p:cNvSpPr>
          <p:nvPr>
            <p:ph type="sldNum" sz="quarter" idx="11"/>
          </p:nvPr>
        </p:nvSpPr>
        <p:spPr/>
        <p:txBody>
          <a:bodyPr/>
          <a:lstStyle>
            <a:lvl1pPr>
              <a:defRPr/>
            </a:lvl1pPr>
          </a:lstStyle>
          <a:p>
            <a:pPr>
              <a:defRPr/>
            </a:pPr>
            <a:fld id="{B73BBA22-4862-4C84-849D-49665FABB43D}" type="slidenum">
              <a:rPr lang="tr-TR">
                <a:solidFill>
                  <a:prstClr val="black">
                    <a:lumMod val="65000"/>
                    <a:lumOff val="35000"/>
                  </a:prstClr>
                </a:solidFill>
              </a:rPr>
              <a:pPr>
                <a:defRPr/>
              </a:pPr>
              <a:t>‹#›</a:t>
            </a:fld>
            <a:endParaRPr lang="tr-TR">
              <a:solidFill>
                <a:prstClr val="black">
                  <a:lumMod val="65000"/>
                  <a:lumOff val="35000"/>
                </a:prstClr>
              </a:solidFill>
            </a:endParaRPr>
          </a:p>
        </p:txBody>
      </p:sp>
      <p:sp>
        <p:nvSpPr>
          <p:cNvPr id="6" name="Footer Placeholder 8"/>
          <p:cNvSpPr>
            <a:spLocks noGrp="1"/>
          </p:cNvSpPr>
          <p:nvPr>
            <p:ph type="ftr" sz="quarter" idx="12"/>
          </p:nvPr>
        </p:nvSpPr>
        <p:spPr/>
        <p:txBody>
          <a:bodyPr/>
          <a:lstStyle>
            <a:lvl1pPr>
              <a:defRPr/>
            </a:lvl1pPr>
          </a:lstStyle>
          <a:p>
            <a:pPr>
              <a:defRPr/>
            </a:pPr>
            <a:endParaRPr lang="tr-TR">
              <a:solidFill>
                <a:prstClr val="black">
                  <a:lumMod val="65000"/>
                  <a:lumOff val="35000"/>
                </a:prstClr>
              </a:solidFill>
            </a:endParaRPr>
          </a:p>
        </p:txBody>
      </p:sp>
    </p:spTree>
    <p:extLst>
      <p:ext uri="{BB962C8B-B14F-4D97-AF65-F5344CB8AC3E}">
        <p14:creationId xmlns:p14="http://schemas.microsoft.com/office/powerpoint/2010/main" val="33430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lvl1pPr>
              <a:defRPr/>
            </a:lvl1pPr>
          </a:lstStyle>
          <a:p>
            <a:pPr>
              <a:defRPr/>
            </a:pPr>
            <a:fld id="{5D0F5958-3D6E-45F9-9FAC-C66650E26DCF}"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20B701-FE49-4DFF-8ACD-CC479251F037}"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024362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7" name="Date Placeholder 3"/>
          <p:cNvSpPr>
            <a:spLocks noGrp="1"/>
          </p:cNvSpPr>
          <p:nvPr>
            <p:ph type="dt" sz="half" idx="10"/>
          </p:nvPr>
        </p:nvSpPr>
        <p:spPr/>
        <p:txBody>
          <a:bodyPr/>
          <a:lstStyle>
            <a:lvl1pPr>
              <a:defRPr/>
            </a:lvl1pPr>
          </a:lstStyle>
          <a:p>
            <a:pPr>
              <a:defRPr/>
            </a:pPr>
            <a:fld id="{955A8A00-297C-4D59-A889-2D0EE8B3F90C}"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B92942F-4501-4F83-A3A8-523BA42955E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590142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4"/>
          </p:nvPr>
        </p:nvSpPr>
        <p:spPr/>
        <p:txBody>
          <a:bodyPr/>
          <a:lstStyle>
            <a:lvl1pPr>
              <a:defRPr/>
            </a:lvl1pPr>
          </a:lstStyle>
          <a:p>
            <a:pPr>
              <a:defRPr/>
            </a:pPr>
            <a:fld id="{9FCAEB02-5A94-4EC9-83C2-1C1ED6EE71F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6"/>
          </p:nvPr>
        </p:nvSpPr>
        <p:spPr/>
        <p:txBody>
          <a:bodyPr/>
          <a:lstStyle>
            <a:lvl1pPr>
              <a:defRPr/>
            </a:lvl1pPr>
          </a:lstStyle>
          <a:p>
            <a:pPr>
              <a:defRPr/>
            </a:pPr>
            <a:fld id="{D6DAAAE8-288C-42C3-8712-C085D621C72E}"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022290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1" name="Content Placeholder 10"/>
          <p:cNvSpPr>
            <a:spLocks noGrp="1"/>
          </p:cNvSpPr>
          <p:nvPr>
            <p:ph sz="quarter" idx="13"/>
          </p:nvPr>
        </p:nvSpPr>
        <p:spPr>
          <a:xfrm>
            <a:off x="457200" y="2212848"/>
            <a:ext cx="4041648" cy="391363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5"/>
          </p:nvPr>
        </p:nvSpPr>
        <p:spPr/>
        <p:txBody>
          <a:bodyPr/>
          <a:lstStyle>
            <a:lvl1pPr>
              <a:defRPr/>
            </a:lvl1pPr>
          </a:lstStyle>
          <a:p>
            <a:pPr>
              <a:defRPr/>
            </a:pPr>
            <a:fld id="{B2D200E1-70E7-43D8-84CC-AEE65C7CDE6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8" name="Footer Placeholder 7"/>
          <p:cNvSpPr>
            <a:spLocks noGrp="1"/>
          </p:cNvSpPr>
          <p:nvPr>
            <p:ph type="ftr" sz="quarter" idx="16"/>
          </p:nvPr>
        </p:nvSpPr>
        <p:spPr/>
        <p:txBody>
          <a:bodyPr/>
          <a:lstStyle>
            <a:lvl1pPr>
              <a:defRPr/>
            </a:lvl1pPr>
          </a:lstStyle>
          <a:p>
            <a:pPr>
              <a:defRPr/>
            </a:pPr>
            <a:endParaRPr lang="tr-TR">
              <a:solidFill>
                <a:prstClr val="black">
                  <a:lumMod val="65000"/>
                  <a:lumOff val="35000"/>
                </a:prstClr>
              </a:solidFill>
            </a:endParaRPr>
          </a:p>
        </p:txBody>
      </p:sp>
      <p:sp>
        <p:nvSpPr>
          <p:cNvPr id="9" name="Slide Number Placeholder 8"/>
          <p:cNvSpPr>
            <a:spLocks noGrp="1"/>
          </p:cNvSpPr>
          <p:nvPr>
            <p:ph type="sldNum" sz="quarter" idx="17"/>
          </p:nvPr>
        </p:nvSpPr>
        <p:spPr/>
        <p:txBody>
          <a:bodyPr/>
          <a:lstStyle>
            <a:lvl1pPr>
              <a:defRPr/>
            </a:lvl1pPr>
          </a:lstStyle>
          <a:p>
            <a:pPr>
              <a:defRPr/>
            </a:pPr>
            <a:fld id="{B7D39A93-D228-4749-BB3C-C82A09C229D1}"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966814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a:defRPr/>
            </a:lvl1pPr>
          </a:lstStyle>
          <a:p>
            <a:pPr>
              <a:defRPr/>
            </a:pPr>
            <a:fld id="{CAB08C45-C395-494A-A116-C59F2E6CE6E7}"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6718A6BE-55DA-4A25-B028-3F32F8FC072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788026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79EDFFC-30E1-4AEE-AFC7-7A9EF87A1C72}"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15B53BF2-7BC9-4C69-934F-7684DF518272}"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792612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23DAF96A-C901-4534-9E7F-F2825D2D9844}"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8F02CF7A-F606-4F4C-B7EF-A7934AD7D194}"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2702265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lvl1pPr>
          </a:lstStyle>
          <a:p>
            <a:pPr>
              <a:defRPr/>
            </a:pPr>
            <a:fld id="{143A645F-B051-4870-9148-BB4A00A73463}"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93617239-460A-4553-A52A-7F7AAE04E473}"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18487719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455E481F-4596-49AF-86C5-5ADF06B90920}"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437DE7C-02A1-4455-A8B0-3174AFC8BF90}"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730820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69865A91-363F-4C52-BB26-ECCA7306FCD6}" type="datetimeFigureOut">
              <a:rPr lang="tr-TR">
                <a:solidFill>
                  <a:prstClr val="black">
                    <a:lumMod val="65000"/>
                    <a:lumOff val="35000"/>
                  </a:prstClr>
                </a:solidFill>
              </a:rPr>
              <a:pPr>
                <a:defRPr/>
              </a:pPr>
              <a:t>15.04.2016</a:t>
            </a:fld>
            <a:endParaRPr lang="tr-TR">
              <a:solidFill>
                <a:prstClr val="black">
                  <a:lumMod val="65000"/>
                  <a:lumOff val="3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CC138B9-E66D-46DF-AC6E-EE6B680BBEE3}" type="slidenum">
              <a:rPr lang="tr-TR">
                <a:solidFill>
                  <a:prstClr val="black">
                    <a:lumMod val="65000"/>
                    <a:lumOff val="35000"/>
                  </a:prstClr>
                </a:solidFill>
              </a:rPr>
              <a:pPr>
                <a:defRPr/>
              </a:pPr>
              <a:t>‹#›</a:t>
            </a:fld>
            <a:endParaRPr lang="tr-TR">
              <a:solidFill>
                <a:prstClr val="black">
                  <a:lumMod val="65000"/>
                  <a:lumOff val="35000"/>
                </a:prstClr>
              </a:solidFill>
            </a:endParaRPr>
          </a:p>
        </p:txBody>
      </p:sp>
    </p:spTree>
    <p:extLst>
      <p:ext uri="{BB962C8B-B14F-4D97-AF65-F5344CB8AC3E}">
        <p14:creationId xmlns:p14="http://schemas.microsoft.com/office/powerpoint/2010/main" val="336881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15.04.2016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15.04.2016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15.04.2016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15.04.2016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15.04.2016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15.04.2016</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FB8AE04F-0281-46EE-8F20-033521E0BD3B}" type="datetimeFigureOut">
              <a:rPr lang="en-US">
                <a:solidFill>
                  <a:prstClr val="black">
                    <a:lumMod val="65000"/>
                    <a:lumOff val="35000"/>
                  </a:prstClr>
                </a:solidFill>
              </a:rPr>
              <a:pPr defTabSz="457200" eaLnBrk="0" fontAlgn="base" hangingPunct="0">
                <a:spcBef>
                  <a:spcPct val="0"/>
                </a:spcBef>
                <a:spcAft>
                  <a:spcPct val="0"/>
                </a:spcAft>
                <a:defRPr/>
              </a:pPr>
              <a:t>4/15/2016</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endParaRPr lang="tr-TR">
              <a:solidFill>
                <a:prstClr val="black">
                  <a:lumMod val="65000"/>
                  <a:lumOff val="35000"/>
                </a:prstClr>
              </a:solidFill>
            </a:endParaRPr>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defTabSz="457200" eaLnBrk="0" fontAlgn="base" hangingPunct="0">
              <a:spcBef>
                <a:spcPct val="0"/>
              </a:spcBef>
              <a:spcAft>
                <a:spcPct val="0"/>
              </a:spcAft>
              <a:defRPr/>
            </a:pPr>
            <a:fld id="{F8D5D5E5-8BB7-48D2-96B7-14A642DDC26A}" type="slidenum">
              <a:rPr lang="en-US">
                <a:solidFill>
                  <a:prstClr val="black">
                    <a:lumMod val="65000"/>
                    <a:lumOff val="35000"/>
                  </a:prstClr>
                </a:solidFill>
              </a:rPr>
              <a:pPr defTabSz="457200" eaLnBrk="0" fontAlgn="base" hangingPunct="0">
                <a:spcBef>
                  <a:spcPct val="0"/>
                </a:spcBef>
                <a:spcAft>
                  <a:spcPct val="0"/>
                </a:spcAft>
                <a:defRPr/>
              </a:pPr>
              <a:t>‹#›</a:t>
            </a:fld>
            <a:endParaRPr lang="en-US" dirty="0">
              <a:solidFill>
                <a:prstClr val="black">
                  <a:lumMod val="65000"/>
                  <a:lumOff val="35000"/>
                </a:prstClr>
              </a:solidFill>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0" fontAlgn="base" hangingPunct="0">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309727753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Palatino Linotype" pitchFamily="18" charset="0"/>
        </a:defRPr>
      </a:lvl2pPr>
      <a:lvl3pPr algn="ctr" rtl="0" eaLnBrk="0" fontAlgn="base" hangingPunct="0">
        <a:lnSpc>
          <a:spcPts val="5800"/>
        </a:lnSpc>
        <a:spcBef>
          <a:spcPct val="0"/>
        </a:spcBef>
        <a:spcAft>
          <a:spcPct val="0"/>
        </a:spcAft>
        <a:defRPr sz="5400">
          <a:solidFill>
            <a:schemeClr val="tx2"/>
          </a:solidFill>
          <a:latin typeface="Palatino Linotype" pitchFamily="18" charset="0"/>
        </a:defRPr>
      </a:lvl3pPr>
      <a:lvl4pPr algn="ctr" rtl="0" eaLnBrk="0" fontAlgn="base" hangingPunct="0">
        <a:lnSpc>
          <a:spcPts val="5800"/>
        </a:lnSpc>
        <a:spcBef>
          <a:spcPct val="0"/>
        </a:spcBef>
        <a:spcAft>
          <a:spcPct val="0"/>
        </a:spcAft>
        <a:defRPr sz="5400">
          <a:solidFill>
            <a:schemeClr val="tx2"/>
          </a:solidFill>
          <a:latin typeface="Palatino Linotype" pitchFamily="18" charset="0"/>
        </a:defRPr>
      </a:lvl4pPr>
      <a:lvl5pPr algn="ctr" rtl="0" eaLnBrk="0" fontAlgn="base" hangingPunct="0">
        <a:lnSpc>
          <a:spcPts val="5800"/>
        </a:lnSpc>
        <a:spcBef>
          <a:spcPct val="0"/>
        </a:spcBef>
        <a:spcAft>
          <a:spcPct val="0"/>
        </a:spcAft>
        <a:defRPr sz="5400">
          <a:solidFill>
            <a:schemeClr val="tx2"/>
          </a:solidFill>
          <a:latin typeface="Palatino Linotype" pitchFamily="18" charset="0"/>
        </a:defRPr>
      </a:lvl5pPr>
      <a:lvl6pPr marL="457200" algn="ctr" rtl="0" fontAlgn="base">
        <a:lnSpc>
          <a:spcPts val="5800"/>
        </a:lnSpc>
        <a:spcBef>
          <a:spcPct val="0"/>
        </a:spcBef>
        <a:spcAft>
          <a:spcPct val="0"/>
        </a:spcAft>
        <a:defRPr sz="5400">
          <a:solidFill>
            <a:schemeClr val="tx2"/>
          </a:solidFill>
          <a:latin typeface="Palatino Linotype" pitchFamily="18" charset="0"/>
        </a:defRPr>
      </a:lvl6pPr>
      <a:lvl7pPr marL="914400" algn="ctr" rtl="0" fontAlgn="base">
        <a:lnSpc>
          <a:spcPts val="5800"/>
        </a:lnSpc>
        <a:spcBef>
          <a:spcPct val="0"/>
        </a:spcBef>
        <a:spcAft>
          <a:spcPct val="0"/>
        </a:spcAft>
        <a:defRPr sz="5400">
          <a:solidFill>
            <a:schemeClr val="tx2"/>
          </a:solidFill>
          <a:latin typeface="Palatino Linotype" pitchFamily="18" charset="0"/>
        </a:defRPr>
      </a:lvl7pPr>
      <a:lvl8pPr marL="1371600" algn="ctr" rtl="0" fontAlgn="base">
        <a:lnSpc>
          <a:spcPts val="5800"/>
        </a:lnSpc>
        <a:spcBef>
          <a:spcPct val="0"/>
        </a:spcBef>
        <a:spcAft>
          <a:spcPct val="0"/>
        </a:spcAft>
        <a:defRPr sz="5400">
          <a:solidFill>
            <a:schemeClr val="tx2"/>
          </a:solidFill>
          <a:latin typeface="Palatino Linotype" pitchFamily="18" charset="0"/>
        </a:defRPr>
      </a:lvl8pPr>
      <a:lvl9pPr marL="1828800" algn="ctr" rtl="0" fontAlgn="base">
        <a:lnSpc>
          <a:spcPts val="5800"/>
        </a:lnSpc>
        <a:spcBef>
          <a:spcPct val="0"/>
        </a:spcBef>
        <a:spcAft>
          <a:spcPct val="0"/>
        </a:spcAft>
        <a:defRPr sz="5400">
          <a:solidFill>
            <a:schemeClr val="tx2"/>
          </a:solidFill>
          <a:latin typeface="Palatino Linotype"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hyperlink" Target="http://www.igdirtso.org.tr/" TargetMode="External"/><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ctrTitle"/>
          </p:nvPr>
        </p:nvSpPr>
        <p:spPr>
          <a:xfrm>
            <a:off x="685800" y="412750"/>
            <a:ext cx="7772400" cy="2039938"/>
          </a:xfrm>
        </p:spPr>
        <p:txBody>
          <a:bodyPr/>
          <a:lstStyle/>
          <a:p>
            <a:pPr eaLnBrk="1" fontAlgn="auto" hangingPunct="1">
              <a:lnSpc>
                <a:spcPts val="1100"/>
              </a:lnSpc>
              <a:spcAft>
                <a:spcPts val="0"/>
              </a:spcAft>
              <a:defRPr/>
            </a:pP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100" b="1" dirty="0">
                <a:solidFill>
                  <a:schemeClr val="tx1"/>
                </a:solidFill>
              </a:rPr>
              <a:t/>
            </a:r>
            <a:br>
              <a:rPr lang="tr-TR" altLang="tr-TR" sz="1100" b="1" dirty="0">
                <a:solidFill>
                  <a:schemeClr val="tx1"/>
                </a:solidFill>
              </a:rPr>
            </a:br>
            <a:r>
              <a:rPr lang="tr-TR" altLang="tr-TR" sz="1100" b="1" dirty="0" smtClean="0">
                <a:solidFill>
                  <a:schemeClr val="tx1"/>
                </a:solidFill>
              </a:rPr>
              <a:t/>
            </a:r>
            <a:br>
              <a:rPr lang="tr-TR" altLang="tr-TR" sz="1100" b="1" dirty="0" smtClean="0">
                <a:solidFill>
                  <a:schemeClr val="tx1"/>
                </a:solidFill>
              </a:rPr>
            </a:br>
            <a:r>
              <a:rPr lang="tr-TR" altLang="tr-TR" sz="1200" b="1" dirty="0" smtClean="0">
                <a:solidFill>
                  <a:schemeClr val="tx1"/>
                </a:solidFill>
              </a:rPr>
              <a:t>Bu proje Avrupa Birliği ve Türkiye Cumhuriyeti</a:t>
            </a:r>
            <a:br>
              <a:rPr lang="tr-TR" altLang="tr-TR" sz="1200" b="1" dirty="0" smtClean="0">
                <a:solidFill>
                  <a:schemeClr val="tx1"/>
                </a:solidFill>
              </a:rPr>
            </a:br>
            <a:r>
              <a:rPr lang="tr-TR" altLang="tr-TR" sz="1200" b="1" dirty="0" smtClean="0">
                <a:solidFill>
                  <a:schemeClr val="tx1"/>
                </a:solidFill>
              </a:rPr>
              <a:t>tarafından </a:t>
            </a:r>
            <a:r>
              <a:rPr lang="tr-TR" altLang="tr-TR" sz="1200" b="1" dirty="0">
                <a:solidFill>
                  <a:schemeClr val="tx1"/>
                </a:solidFill>
              </a:rPr>
              <a:t>f</a:t>
            </a:r>
            <a:r>
              <a:rPr lang="tr-TR" altLang="tr-TR" sz="1200" b="1" dirty="0" smtClean="0">
                <a:solidFill>
                  <a:schemeClr val="tx1"/>
                </a:solidFill>
              </a:rPr>
              <a:t>inanse </a:t>
            </a:r>
            <a:r>
              <a:rPr lang="tr-TR" altLang="tr-TR" sz="1200" b="1" dirty="0">
                <a:solidFill>
                  <a:schemeClr val="tx1"/>
                </a:solidFill>
              </a:rPr>
              <a:t>e</a:t>
            </a:r>
            <a:r>
              <a:rPr lang="tr-TR" altLang="tr-TR" sz="1200" b="1" dirty="0" smtClean="0">
                <a:solidFill>
                  <a:schemeClr val="tx1"/>
                </a:solidFill>
              </a:rPr>
              <a:t>dilmektedir</a:t>
            </a:r>
            <a:r>
              <a:rPr lang="tr-TR" altLang="tr-TR" sz="800" b="1" dirty="0" smtClean="0">
                <a:solidFill>
                  <a:schemeClr val="tx1"/>
                </a:solidFill>
              </a:rPr>
              <a:t>.</a:t>
            </a:r>
            <a:r>
              <a:rPr lang="tr-TR" altLang="tr-TR" dirty="0" smtClean="0"/>
              <a:t/>
            </a:r>
            <a:br>
              <a:rPr lang="tr-TR" altLang="tr-TR" dirty="0" smtClean="0"/>
            </a:br>
            <a:endParaRPr lang="tr-TR" altLang="tr-TR" dirty="0" smtClean="0"/>
          </a:p>
        </p:txBody>
      </p:sp>
      <p:pic>
        <p:nvPicPr>
          <p:cNvPr id="37891" name="Resim 5" descr="C:\Users\Bilal Keskin\Desktop\PROJE 2016\PROJE DOSYALARI\GÖRÜNÜRLÜK\LOGOLAR\1. AB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288" y="404813"/>
            <a:ext cx="36195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Resim 13" descr="Açıklama: C:\Users\kerem\Desktop\mutlular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3" y="5410200"/>
            <a:ext cx="893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Resim 15" descr="http://www.igdirtso.org.tr/images/modules/logo.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2888" y="5397500"/>
            <a:ext cx="10810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Resim 16" descr="C:\Users\Bilal Keskin\Desktop\PROJE 2016\yalova ile ortak proje\LOGOLAR\ığdır üniversitesi s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5292725"/>
            <a:ext cx="8001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Resim 17" descr="F:\PROJE 2016\SÖZ. SON\Gorunurluk_Rehberi&amp;Logolar\LOGOLAR\4. IKGPRO-Yata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516438"/>
            <a:ext cx="1620838"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Resim 18" descr="C:\Users\Bilal Keskin\Desktop\PROJE 2016\SÖZ. SON\Gorunurluk_Rehberi&amp;Logolar\LOGOLAR\10. ISKU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5850" y="4516438"/>
            <a:ext cx="1546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Resim 19" descr="C:\Users\Bilal Keskin\Desktop\PROJE 2016\SÖZ. SON\Gorunurluk_Rehberi&amp;Logolar\LOGOLAR\2. CSGB YENI RENKL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21525" y="4516438"/>
            <a:ext cx="1336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8" name="Metin kutusu 3"/>
          <p:cNvSpPr txBox="1">
            <a:spLocks noChangeArrowheads="1"/>
          </p:cNvSpPr>
          <p:nvPr/>
        </p:nvSpPr>
        <p:spPr bwMode="auto">
          <a:xfrm>
            <a:off x="152400" y="5934075"/>
            <a:ext cx="88804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400" smtClean="0">
                <a:solidFill>
                  <a:prstClr val="black"/>
                </a:solidFill>
                <a:latin typeface="Swis721 Hv BT" pitchFamily="34" charset="0"/>
                <a:ea typeface="Calibri" pitchFamily="34" charset="0"/>
                <a:cs typeface="Times New Roman" pitchFamily="18" charset="0"/>
              </a:rPr>
              <a:t>Bu yayın Avrupa Birliği ve Türkiye Cumhuriyeti’nin mali katkılarıyla hazırlanmıştır. Bu yayının içeriğinden yalnızca Iğdır Üniversitesi sorumludur ve bu içerik hiçbir şekilde Avrupa Birliği veya Türkiye Cumhuriyeti’nin görüş ve tutumunu yansıtmamaktadır.</a:t>
            </a:r>
            <a:endParaRPr lang="tr-TR" altLang="tr-TR" sz="1400" smtClean="0">
              <a:solidFill>
                <a:prstClr val="black"/>
              </a:solidFill>
              <a:latin typeface="Calibri" pitchFamily="34" charset="0"/>
              <a:ea typeface="Calibri" pitchFamily="34" charset="0"/>
              <a:cs typeface="Times New Roman" pitchFamily="18" charset="0"/>
            </a:endParaRPr>
          </a:p>
        </p:txBody>
      </p:sp>
      <p:sp>
        <p:nvSpPr>
          <p:cNvPr id="37899" name="Metin kutusu 4"/>
          <p:cNvSpPr txBox="1">
            <a:spLocks noChangeArrowheads="1"/>
          </p:cNvSpPr>
          <p:nvPr/>
        </p:nvSpPr>
        <p:spPr bwMode="auto">
          <a:xfrm>
            <a:off x="3208940" y="2768600"/>
            <a:ext cx="29547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rgbClr val="7F7F7F"/>
                </a:solidFill>
                <a:latin typeface="Century Gothic" pitchFamily="34" charset="0"/>
              </a:defRPr>
            </a:lvl1pPr>
            <a:lvl2pPr defTabSz="457200">
              <a:defRPr sz="1600">
                <a:solidFill>
                  <a:srgbClr val="7F7F7F"/>
                </a:solidFill>
                <a:latin typeface="Century Gothic" pitchFamily="34" charset="0"/>
              </a:defRPr>
            </a:lvl2pPr>
            <a:lvl3pPr defTabSz="457200">
              <a:defRPr sz="1600">
                <a:solidFill>
                  <a:srgbClr val="7F7F7F"/>
                </a:solidFill>
                <a:latin typeface="Century Gothic" pitchFamily="34" charset="0"/>
              </a:defRPr>
            </a:lvl3pPr>
            <a:lvl4pPr defTabSz="457200">
              <a:defRPr sz="1600">
                <a:solidFill>
                  <a:srgbClr val="7F7F7F"/>
                </a:solidFill>
                <a:latin typeface="Century Gothic" pitchFamily="34" charset="0"/>
              </a:defRPr>
            </a:lvl4pPr>
            <a:lvl5pPr defTabSz="457200">
              <a:defRPr sz="1600">
                <a:solidFill>
                  <a:srgbClr val="7F7F7F"/>
                </a:solidFill>
                <a:latin typeface="Century Gothic" pitchFamily="34" charset="0"/>
              </a:defRPr>
            </a:lvl5pPr>
            <a:lvl6pPr defTabSz="457200" eaLnBrk="0" fontAlgn="base" hangingPunct="0">
              <a:spcAft>
                <a:spcPct val="0"/>
              </a:spcAft>
              <a:buFont typeface="Arial" pitchFamily="34" charset="0"/>
              <a:buChar char="•"/>
              <a:defRPr sz="1600">
                <a:solidFill>
                  <a:srgbClr val="7F7F7F"/>
                </a:solidFill>
                <a:latin typeface="Century Gothic" pitchFamily="34" charset="0"/>
              </a:defRPr>
            </a:lvl6pPr>
            <a:lvl7pPr defTabSz="457200" eaLnBrk="0" fontAlgn="base" hangingPunct="0">
              <a:spcAft>
                <a:spcPct val="0"/>
              </a:spcAft>
              <a:defRPr sz="1600">
                <a:solidFill>
                  <a:srgbClr val="7F7F7F"/>
                </a:solidFill>
                <a:latin typeface="Century Gothic" pitchFamily="34" charset="0"/>
              </a:defRPr>
            </a:lvl7pPr>
            <a:lvl8pPr defTabSz="457200" eaLnBrk="0" fontAlgn="base" hangingPunct="0">
              <a:spcAft>
                <a:spcPct val="0"/>
              </a:spcAft>
              <a:buFont typeface="Arial" pitchFamily="34" charset="0"/>
              <a:buChar char="•"/>
              <a:defRPr sz="1600">
                <a:solidFill>
                  <a:srgbClr val="7F7F7F"/>
                </a:solidFill>
                <a:latin typeface="Century Gothic" pitchFamily="34" charset="0"/>
              </a:defRPr>
            </a:lvl8pPr>
            <a:lvl9pPr defTabSz="457200" eaLnBrk="0" fontAlgn="base" hangingPunct="0">
              <a:spcAft>
                <a:spcPct val="0"/>
              </a:spcAft>
              <a:defRPr sz="1600">
                <a:solidFill>
                  <a:srgbClr val="7F7F7F"/>
                </a:solidFill>
                <a:latin typeface="Century Gothic" pitchFamily="34" charset="0"/>
              </a:defRPr>
            </a:lvl9pPr>
          </a:lstStyle>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GENEL BECERİ EĞİTİMİ</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PAZARLAMA</a:t>
            </a:r>
          </a:p>
          <a:p>
            <a:pPr algn="ctr" eaLnBrk="0" fontAlgn="base" hangingPunct="0">
              <a:spcBef>
                <a:spcPct val="0"/>
              </a:spcBef>
              <a:spcAft>
                <a:spcPct val="0"/>
              </a:spcAft>
            </a:pPr>
            <a:r>
              <a:rPr lang="tr-TR" altLang="tr-TR" sz="1800" b="1" dirty="0" smtClean="0">
                <a:solidFill>
                  <a:prstClr val="black"/>
                </a:solidFill>
                <a:latin typeface="Times New Roman" pitchFamily="18" charset="0"/>
                <a:cs typeface="Times New Roman" pitchFamily="18" charset="0"/>
              </a:rPr>
              <a:t> (ÜRÜN ALIMI</a:t>
            </a:r>
            <a:r>
              <a:rPr lang="tr-TR" altLang="tr-TR" sz="1800" b="1" dirty="0" smtClean="0">
                <a:solidFill>
                  <a:prstClr val="black"/>
                </a:solidFill>
                <a:latin typeface="Times New Roman" pitchFamily="18" charset="0"/>
                <a:cs typeface="Times New Roman" pitchFamily="18" charset="0"/>
              </a:rPr>
              <a:t>)</a:t>
            </a:r>
          </a:p>
          <a:p>
            <a:pPr algn="ctr" eaLnBrk="0" fontAlgn="base" hangingPunct="0">
              <a:spcBef>
                <a:spcPct val="0"/>
              </a:spcBef>
              <a:spcAft>
                <a:spcPct val="0"/>
              </a:spcAft>
            </a:pPr>
            <a:r>
              <a:rPr lang="tr-TR" altLang="tr-TR" sz="1800" b="1" dirty="0" err="1">
                <a:solidFill>
                  <a:prstClr val="black"/>
                </a:solidFill>
                <a:latin typeface="Times New Roman" pitchFamily="18" charset="0"/>
                <a:cs typeface="Times New Roman" pitchFamily="18" charset="0"/>
              </a:rPr>
              <a:t>Öğr.Gör.Hakan</a:t>
            </a:r>
            <a:r>
              <a:rPr lang="tr-TR" altLang="tr-TR" sz="1800" b="1" dirty="0">
                <a:solidFill>
                  <a:prstClr val="black"/>
                </a:solidFill>
                <a:latin typeface="Times New Roman" pitchFamily="18" charset="0"/>
                <a:cs typeface="Times New Roman" pitchFamily="18" charset="0"/>
              </a:rPr>
              <a:t> </a:t>
            </a:r>
            <a:r>
              <a:rPr lang="tr-TR" altLang="tr-TR" sz="1800" b="1" dirty="0" smtClean="0">
                <a:solidFill>
                  <a:prstClr val="black"/>
                </a:solidFill>
                <a:latin typeface="Times New Roman" pitchFamily="18" charset="0"/>
                <a:cs typeface="Times New Roman" pitchFamily="18" charset="0"/>
              </a:rPr>
              <a:t>DUMAN</a:t>
            </a:r>
            <a:endParaRPr lang="tr-TR" altLang="tr-TR" sz="1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813947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smtClean="0"/>
              <a:t>Hizmet Nedir? </a:t>
            </a:r>
            <a:endParaRPr lang="tr-TR" b="1" dirty="0"/>
          </a:p>
        </p:txBody>
      </p:sp>
      <p:sp>
        <p:nvSpPr>
          <p:cNvPr id="2" name="İçerik Yer Tutucusu 1"/>
          <p:cNvSpPr>
            <a:spLocks noGrp="1"/>
          </p:cNvSpPr>
          <p:nvPr>
            <p:ph idx="1"/>
          </p:nvPr>
        </p:nvSpPr>
        <p:spPr/>
        <p:txBody>
          <a:bodyPr>
            <a:normAutofit/>
          </a:bodyPr>
          <a:lstStyle/>
          <a:p>
            <a:r>
              <a:rPr lang="tr-TR" b="1" dirty="0" smtClean="0"/>
              <a:t>Hizmet, </a:t>
            </a:r>
            <a:r>
              <a:rPr lang="tr-TR" dirty="0" smtClean="0"/>
              <a:t>maddi </a:t>
            </a:r>
            <a:r>
              <a:rPr lang="tr-TR" dirty="0"/>
              <a:t>bir niteliği olmayan, alım satımı mümkün olan belirli bir </a:t>
            </a:r>
            <a:r>
              <a:rPr lang="tr-TR" dirty="0" smtClean="0"/>
              <a:t>fiyatı </a:t>
            </a:r>
            <a:r>
              <a:rPr lang="tr-TR" dirty="0"/>
              <a:t>olan ve fayda sağlayan soyut bir iktisadi faaliyet olarak tanımlanabilir</a:t>
            </a:r>
            <a:r>
              <a:rPr lang="tr-TR" dirty="0" smtClean="0"/>
              <a:t>.</a:t>
            </a:r>
          </a:p>
          <a:p>
            <a:r>
              <a:rPr lang="tr-TR" b="1" dirty="0"/>
              <a:t>Hizmetlerin </a:t>
            </a:r>
            <a:r>
              <a:rPr lang="tr-TR" b="1" dirty="0" smtClean="0"/>
              <a:t>Özellikleri:</a:t>
            </a:r>
          </a:p>
          <a:p>
            <a:pPr lvl="1"/>
            <a:r>
              <a:rPr lang="tr-TR" i="1" dirty="0" smtClean="0"/>
              <a:t>Soyutluk</a:t>
            </a:r>
          </a:p>
          <a:p>
            <a:pPr lvl="1"/>
            <a:r>
              <a:rPr lang="tr-TR" i="1" dirty="0"/>
              <a:t>Eş Zamanlı Üretim / </a:t>
            </a:r>
            <a:r>
              <a:rPr lang="tr-TR" i="1" dirty="0" smtClean="0"/>
              <a:t>Tüketim</a:t>
            </a:r>
          </a:p>
          <a:p>
            <a:pPr lvl="1"/>
            <a:r>
              <a:rPr lang="tr-TR" i="1" dirty="0" err="1" smtClean="0"/>
              <a:t>Heterojenlik</a:t>
            </a:r>
            <a:endParaRPr lang="tr-TR" i="1" dirty="0" smtClean="0"/>
          </a:p>
          <a:p>
            <a:pPr lvl="1"/>
            <a:r>
              <a:rPr lang="tr-TR" i="1" dirty="0"/>
              <a:t>Değişken Talep</a:t>
            </a:r>
            <a:endParaRPr lang="tr-TR" b="1" i="1" dirty="0" smtClean="0"/>
          </a:p>
          <a:p>
            <a:endParaRPr lang="tr-TR" b="1" dirty="0"/>
          </a:p>
        </p:txBody>
      </p:sp>
    </p:spTree>
    <p:extLst>
      <p:ext uri="{BB962C8B-B14F-4D97-AF65-F5344CB8AC3E}">
        <p14:creationId xmlns:p14="http://schemas.microsoft.com/office/powerpoint/2010/main" val="16835122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fontScale="92500" lnSpcReduction="20000"/>
          </a:bodyPr>
          <a:lstStyle/>
          <a:p>
            <a:endParaRPr lang="tr-TR" sz="2800" dirty="0"/>
          </a:p>
          <a:p>
            <a:r>
              <a:rPr lang="tr-TR" sz="2800" dirty="0"/>
              <a:t> </a:t>
            </a:r>
            <a:r>
              <a:rPr lang="tr-TR" sz="2800" dirty="0" smtClean="0"/>
              <a:t>Fonksiyonel </a:t>
            </a:r>
            <a:r>
              <a:rPr lang="tr-TR" sz="2800" dirty="0"/>
              <a:t>olarak ise kalitenin gelişimine farklı yönlerden bakılabilir. Kimi bakış açısına göre, 20. yüzyıl başında Amerika'da başlayan İstatistiksel Proses Kontrol, ardından gelen kitlesel üretim ve kaliteden uzak teknolojik gelişmeler sonucunda varılan Japon kalite anlayışı, kalitenin gelişimini oluşturan temel taşlardır. Kimi bakış açısına göre ise kalitenin aşamaları, 1800'lü yılarda ustalıkla, 1900-1940 arası muayene ile, 1940-1970 arası prosesin kontrolü ile, 1970-1980 arası prosesin tasarımında, 1980'den sonra ise ürünün tasarımıyla şekillenmektedir.</a:t>
            </a:r>
          </a:p>
          <a:p>
            <a:r>
              <a:rPr lang="tr-TR" sz="2800" dirty="0"/>
              <a:t> </a:t>
            </a:r>
          </a:p>
        </p:txBody>
      </p:sp>
    </p:spTree>
    <p:extLst>
      <p:ext uri="{BB962C8B-B14F-4D97-AF65-F5344CB8AC3E}">
        <p14:creationId xmlns:p14="http://schemas.microsoft.com/office/powerpoint/2010/main" val="281072440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fontScale="92500" lnSpcReduction="20000"/>
          </a:bodyPr>
          <a:lstStyle/>
          <a:p>
            <a:endParaRPr lang="tr-TR" sz="2800" dirty="0"/>
          </a:p>
          <a:p>
            <a:r>
              <a:rPr lang="tr-TR" sz="2800" dirty="0" smtClean="0"/>
              <a:t>Benzer </a:t>
            </a:r>
            <a:r>
              <a:rPr lang="tr-TR" sz="2800" dirty="0"/>
              <a:t>tanımların birleştiği ortak noktayı şöyle tanımlayabiliriz. Ürüne odaklanan kalite muayene ve kalite kontrol (önleme, istatistik yöntemler) ile başlayan ilk aşamalar, üretim sistemine odaklanan kalite güvencesi (önleme, ISO 9000, belgelendirme) ile devam etmiş, ardından yaşam biçimine odaklanan toplam kalite yönetimine ulaşılmıştır. Varılan bu noktada toplam kalite yönetimini artık yaşam biçimi, müşteri odaklılık, katılımcılık, sürekli gelişim, süreç geliştirme, sorun çözme, yetki devri ve yönetim açılarından ele alıyoruz.</a:t>
            </a:r>
          </a:p>
        </p:txBody>
      </p:sp>
    </p:spTree>
    <p:extLst>
      <p:ext uri="{BB962C8B-B14F-4D97-AF65-F5344CB8AC3E}">
        <p14:creationId xmlns:p14="http://schemas.microsoft.com/office/powerpoint/2010/main" val="3848991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fontScale="92500" lnSpcReduction="20000"/>
          </a:bodyPr>
          <a:lstStyle/>
          <a:p>
            <a:r>
              <a:rPr lang="tr-TR" sz="2800" dirty="0" smtClean="0"/>
              <a:t>Sırada </a:t>
            </a:r>
            <a:r>
              <a:rPr lang="tr-TR" sz="2800" dirty="0"/>
              <a:t>dijital dünyanın kısa bir tanımı var:</a:t>
            </a:r>
          </a:p>
          <a:p>
            <a:r>
              <a:rPr lang="tr-TR" sz="2800" dirty="0"/>
              <a:t> </a:t>
            </a:r>
            <a:r>
              <a:rPr lang="tr-TR" sz="2800" dirty="0" smtClean="0"/>
              <a:t>Ancak </a:t>
            </a:r>
            <a:r>
              <a:rPr lang="tr-TR" sz="2800" dirty="0"/>
              <a:t>tanıma geçmeden önce şunu söylemek gerekiyor. Dijital dünyadaki  kavramların gelişimi, kalite kavramlarının gelişiminden farklı bir yol izlemektedir. Kalitenin konuşulduğu dünyada öncelikle düşünüyoruz, stratejileri kuruyoruz, sonra uyguluyoruz. Dijital dünyada ise strateji ile uygulama paralel gidiyor, çoğunlukla da önce uyguluyoruz, sonra düşünüp, stratejileri kuruyoruz.</a:t>
            </a:r>
          </a:p>
          <a:p>
            <a:r>
              <a:rPr lang="tr-TR" sz="2800" dirty="0"/>
              <a:t> </a:t>
            </a:r>
            <a:r>
              <a:rPr lang="tr-TR" sz="2800" dirty="0" smtClean="0"/>
              <a:t>Sadece </a:t>
            </a:r>
            <a:r>
              <a:rPr lang="tr-TR" sz="2800" dirty="0"/>
              <a:t>bu farkı bilebilmek bile, neyle karşı karşıya olduğumuzu anlamamıza, anlayamasak bile en azından hissetmemize yardımcı olacaktır.</a:t>
            </a:r>
          </a:p>
        </p:txBody>
      </p:sp>
    </p:spTree>
    <p:extLst>
      <p:ext uri="{BB962C8B-B14F-4D97-AF65-F5344CB8AC3E}">
        <p14:creationId xmlns:p14="http://schemas.microsoft.com/office/powerpoint/2010/main" val="34034014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fontScale="77500" lnSpcReduction="20000"/>
          </a:bodyPr>
          <a:lstStyle/>
          <a:p>
            <a:r>
              <a:rPr lang="tr-TR" sz="2800" dirty="0"/>
              <a:t>Kronolojik olarak </a:t>
            </a:r>
            <a:r>
              <a:rPr lang="tr-TR" sz="2800" dirty="0" err="1"/>
              <a:t>Abaküs'ün</a:t>
            </a:r>
            <a:r>
              <a:rPr lang="tr-TR" sz="2800" dirty="0"/>
              <a:t> keşfine kadar geriye gitmeye gerek yok. 1943 yılında "Dünya piyasasında beş bilgisayardan fazlasına yer yoktur. " diyen IBM başkanı Thomas Watson'ın ya da 1981 yılında "Herkese 640 </a:t>
            </a:r>
            <a:r>
              <a:rPr lang="tr-TR" sz="2800" dirty="0" err="1"/>
              <a:t>kb'lık</a:t>
            </a:r>
            <a:r>
              <a:rPr lang="tr-TR" sz="2800" dirty="0"/>
              <a:t> bellek yeterli olacaktır" diyen Bill Gates'in dönemlerine kadar uzansak yeter sanırım.</a:t>
            </a:r>
          </a:p>
          <a:p>
            <a:r>
              <a:rPr lang="tr-TR" sz="2800" dirty="0" smtClean="0"/>
              <a:t>Şimdi</a:t>
            </a:r>
            <a:r>
              <a:rPr lang="tr-TR" sz="2800" dirty="0"/>
              <a:t>, dijital dünyanın oluşmasına katkıları olan bu insanların bile tahmin edemedikleri gelişimin boyutlarına kısaca bakalım.</a:t>
            </a:r>
          </a:p>
          <a:p>
            <a:r>
              <a:rPr lang="tr-TR" sz="2800" dirty="0" smtClean="0"/>
              <a:t>Teknolojik </a:t>
            </a:r>
            <a:r>
              <a:rPr lang="tr-TR" sz="2800" dirty="0"/>
              <a:t>boyutta </a:t>
            </a:r>
            <a:r>
              <a:rPr lang="tr-TR" sz="2800" dirty="0" err="1"/>
              <a:t>chip</a:t>
            </a:r>
            <a:r>
              <a:rPr lang="tr-TR" sz="2800" dirty="0"/>
              <a:t> yoğunlukları 1970'lerde 1000 civarında iken, 2000'lerde bu rakam 1 milyara ulaşmıştır. Aynı dönemde </a:t>
            </a:r>
            <a:r>
              <a:rPr lang="tr-TR" sz="2800" dirty="0" err="1"/>
              <a:t>clock</a:t>
            </a:r>
            <a:r>
              <a:rPr lang="tr-TR" sz="2800" dirty="0"/>
              <a:t> hızları 1 </a:t>
            </a:r>
            <a:r>
              <a:rPr lang="tr-TR" sz="2800" dirty="0" err="1"/>
              <a:t>mHz'den</a:t>
            </a:r>
            <a:r>
              <a:rPr lang="tr-TR" sz="2800" dirty="0"/>
              <a:t> 1 </a:t>
            </a:r>
            <a:r>
              <a:rPr lang="tr-TR" sz="2800" dirty="0" err="1"/>
              <a:t>gHz'ye</a:t>
            </a:r>
            <a:r>
              <a:rPr lang="tr-TR" sz="2800" dirty="0"/>
              <a:t>, ana bellekler </a:t>
            </a:r>
            <a:r>
              <a:rPr lang="tr-TR" sz="2800" dirty="0" err="1"/>
              <a:t>kbyte'lardan</a:t>
            </a:r>
            <a:r>
              <a:rPr lang="tr-TR" sz="2800" dirty="0"/>
              <a:t> 100 </a:t>
            </a:r>
            <a:r>
              <a:rPr lang="tr-TR" sz="2800" dirty="0" err="1"/>
              <a:t>gbyte'lara</a:t>
            </a:r>
            <a:r>
              <a:rPr lang="tr-TR" sz="2800" dirty="0"/>
              <a:t>, mimari ortam 4 </a:t>
            </a:r>
            <a:r>
              <a:rPr lang="tr-TR" sz="2800" dirty="0" err="1"/>
              <a:t>bit'ten</a:t>
            </a:r>
            <a:r>
              <a:rPr lang="tr-TR" sz="2800" dirty="0"/>
              <a:t> 64 </a:t>
            </a:r>
            <a:r>
              <a:rPr lang="tr-TR" sz="2800" dirty="0" err="1"/>
              <a:t>bit'e</a:t>
            </a:r>
            <a:r>
              <a:rPr lang="tr-TR" sz="2800" dirty="0"/>
              <a:t>, </a:t>
            </a:r>
            <a:r>
              <a:rPr lang="tr-TR" sz="2800" dirty="0" err="1"/>
              <a:t>Arpanet'ten</a:t>
            </a:r>
            <a:r>
              <a:rPr lang="tr-TR" sz="2800" dirty="0"/>
              <a:t> milyarlarca düğüm noktasına sahip internete ulaşmıştır</a:t>
            </a:r>
            <a:r>
              <a:rPr lang="tr-TR" sz="2800" dirty="0" smtClean="0"/>
              <a:t>.</a:t>
            </a:r>
            <a:endParaRPr lang="tr-TR" sz="2800" dirty="0"/>
          </a:p>
        </p:txBody>
      </p:sp>
    </p:spTree>
    <p:extLst>
      <p:ext uri="{BB962C8B-B14F-4D97-AF65-F5344CB8AC3E}">
        <p14:creationId xmlns:p14="http://schemas.microsoft.com/office/powerpoint/2010/main" val="29707965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a:bodyPr>
          <a:lstStyle/>
          <a:p>
            <a:r>
              <a:rPr lang="tr-TR" sz="2800" dirty="0"/>
              <a:t> </a:t>
            </a:r>
            <a:r>
              <a:rPr lang="tr-TR" sz="2800" dirty="0" smtClean="0"/>
              <a:t>Hacimsel </a:t>
            </a:r>
            <a:r>
              <a:rPr lang="tr-TR" sz="2800" dirty="0"/>
              <a:t>boyutta </a:t>
            </a:r>
            <a:r>
              <a:rPr lang="tr-TR" sz="2800" dirty="0" err="1"/>
              <a:t>ENIAC'tan</a:t>
            </a:r>
            <a:r>
              <a:rPr lang="tr-TR" sz="2800" dirty="0"/>
              <a:t> ana bilgisayarlara, oradan masa üstü ve server sistemlerine uzanan sistemler, zamanla laptop, notebook, PDA (Personel </a:t>
            </a:r>
            <a:r>
              <a:rPr lang="tr-TR" sz="2800" dirty="0" err="1"/>
              <a:t>Digital</a:t>
            </a:r>
            <a:r>
              <a:rPr lang="tr-TR" sz="2800" dirty="0"/>
              <a:t> Assistance) boyutlarına inmiş, hatta giderek küçülerek şirketin üretim/satış vb. bilgilerinin cep telefonları ile okunması da gerçekleştirilmiştir</a:t>
            </a:r>
            <a:r>
              <a:rPr lang="tr-TR" sz="2800" dirty="0" smtClean="0"/>
              <a:t>.</a:t>
            </a:r>
            <a:endParaRPr lang="tr-TR" sz="2800" dirty="0"/>
          </a:p>
        </p:txBody>
      </p:sp>
    </p:spTree>
    <p:extLst>
      <p:ext uri="{BB962C8B-B14F-4D97-AF65-F5344CB8AC3E}">
        <p14:creationId xmlns:p14="http://schemas.microsoft.com/office/powerpoint/2010/main" val="27152274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lnSpcReduction="10000"/>
          </a:bodyPr>
          <a:lstStyle/>
          <a:p>
            <a:r>
              <a:rPr lang="tr-TR" sz="2800" dirty="0"/>
              <a:t> Yazılım boyutunda küçük çaplı muhasebe-finans-personel bordro fonksiyonlarından oluşan sistemler, zamanla ihtiyaç planlaması-kaynak planlaması (MRP-MRP II) sistemlerine kadar büyümüş, kurumsal kaynak ve kapasite planlamalarına maliyet muhasebesi ve yönetim karar destek sistemlerinin eklenmesiyle (ERP) devasa boyutlara varmıştır. Bugün ön ofis ve arka sistemlerin CRM (</a:t>
            </a:r>
            <a:r>
              <a:rPr lang="tr-TR" sz="2800" dirty="0" err="1"/>
              <a:t>customer</a:t>
            </a:r>
            <a:r>
              <a:rPr lang="tr-TR" sz="2800" dirty="0"/>
              <a:t> </a:t>
            </a:r>
            <a:r>
              <a:rPr lang="tr-TR" sz="2800" dirty="0" err="1"/>
              <a:t>relationship</a:t>
            </a:r>
            <a:r>
              <a:rPr lang="tr-TR" sz="2800" dirty="0"/>
              <a:t> </a:t>
            </a:r>
            <a:r>
              <a:rPr lang="tr-TR" sz="2800" dirty="0" err="1"/>
              <a:t>management</a:t>
            </a:r>
            <a:r>
              <a:rPr lang="tr-TR" sz="2800" dirty="0"/>
              <a:t>) kapsamında birleştirilmesi çalışmalarına </a:t>
            </a:r>
            <a:r>
              <a:rPr lang="tr-TR" sz="2800" dirty="0" err="1"/>
              <a:t>yoğunlaşılmıştır</a:t>
            </a:r>
            <a:r>
              <a:rPr lang="tr-TR" sz="2800" dirty="0" smtClean="0"/>
              <a:t>.</a:t>
            </a:r>
            <a:endParaRPr lang="tr-TR" sz="2800" dirty="0"/>
          </a:p>
        </p:txBody>
      </p:sp>
    </p:spTree>
    <p:extLst>
      <p:ext uri="{BB962C8B-B14F-4D97-AF65-F5344CB8AC3E}">
        <p14:creationId xmlns:p14="http://schemas.microsoft.com/office/powerpoint/2010/main" val="7091666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fontScale="77500" lnSpcReduction="20000"/>
          </a:bodyPr>
          <a:lstStyle/>
          <a:p>
            <a:r>
              <a:rPr lang="tr-TR" sz="2800" dirty="0"/>
              <a:t>  Bir başka bakış açısıyla kişisel bilgisayarlardan, kablosuz iletişim uygulamalarına, internet altyapısı uygulamalarından internet altyapısı ürünlerine doğru bir geçiş yaşıyoruz.</a:t>
            </a:r>
          </a:p>
          <a:p>
            <a:r>
              <a:rPr lang="tr-TR" sz="2800" dirty="0"/>
              <a:t>Literatüre göre kaliteyi etkileyen faaliyetler şunlardır: Pazarlama-pazar araştırması- satış, tasarım ve geliştirme, proses planlama ve geliştirme, </a:t>
            </a:r>
            <a:r>
              <a:rPr lang="tr-TR" sz="2800" dirty="0" err="1"/>
              <a:t>satınalma</a:t>
            </a:r>
            <a:r>
              <a:rPr lang="tr-TR" sz="2800" dirty="0"/>
              <a:t>, üretimin yapılması ve hizmetin verilmesi, doğrulama çalışmaları (muayene, test, kontrol, gözden geçirme, denetim...), paketleme, depolama, satış-dağıtım, montaj-teslim, servis-teknik yardım, satış sonrası pazar gözetimi.</a:t>
            </a:r>
          </a:p>
          <a:p>
            <a:r>
              <a:rPr lang="tr-TR" sz="2800" dirty="0"/>
              <a:t> Tüm bu bilgiler ışığında, dijital dünyanın girmediği bir aşama görebiliyor musunuz?</a:t>
            </a:r>
          </a:p>
          <a:p>
            <a:r>
              <a:rPr lang="tr-TR" sz="2800" dirty="0"/>
              <a:t>Şimdi sorularımızı, dijital dünyada e-kaliteyi temel alarak daha uç noktalara  götürelim.</a:t>
            </a:r>
          </a:p>
        </p:txBody>
      </p:sp>
    </p:spTree>
    <p:extLst>
      <p:ext uri="{BB962C8B-B14F-4D97-AF65-F5344CB8AC3E}">
        <p14:creationId xmlns:p14="http://schemas.microsoft.com/office/powerpoint/2010/main" val="61496013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fontScale="85000" lnSpcReduction="20000"/>
          </a:bodyPr>
          <a:lstStyle/>
          <a:p>
            <a:pPr lvl="1"/>
            <a:r>
              <a:rPr lang="tr-TR" dirty="0"/>
              <a:t>Bir işletme aldığı siparişi ne kadar hızlı paraya çevirirse o kadar çok kazanır, bu da ancak dijital dünyanın yardımıyla gerçekleşecektir</a:t>
            </a:r>
            <a:r>
              <a:rPr lang="tr-TR" dirty="0" smtClean="0"/>
              <a:t>.</a:t>
            </a:r>
            <a:endParaRPr lang="tr-TR" sz="3200" dirty="0"/>
          </a:p>
          <a:p>
            <a:pPr lvl="1"/>
            <a:r>
              <a:rPr lang="tr-TR" dirty="0"/>
              <a:t>Ne zaman e-</a:t>
            </a:r>
            <a:r>
              <a:rPr lang="tr-TR" dirty="0" err="1"/>
              <a:t>business</a:t>
            </a:r>
            <a:r>
              <a:rPr lang="tr-TR" dirty="0"/>
              <a:t> yöntemiyle çalışan bir firmanın dünyanın herhangi bir yerindeki firmaya rakip olabileceğini, bu yöntemi seçmeyen firmaya ise dünyanın herhangi bir yerinden rakip çıkabilir</a:t>
            </a:r>
            <a:r>
              <a:rPr lang="tr-TR" dirty="0" smtClean="0"/>
              <a:t>.</a:t>
            </a:r>
            <a:endParaRPr lang="tr-TR" sz="2800" dirty="0"/>
          </a:p>
          <a:p>
            <a:pPr lvl="1"/>
            <a:r>
              <a:rPr lang="tr-TR" dirty="0"/>
              <a:t>Artık bankaların sistemleri 7*24 çalışabilmek zorunda. İnternet sitelerinin bir kaç saat bile olsa kapalı kalmasına izin veremez</a:t>
            </a:r>
            <a:r>
              <a:rPr lang="tr-TR" dirty="0" smtClean="0"/>
              <a:t>.</a:t>
            </a:r>
            <a:endParaRPr lang="tr-TR" sz="4000" dirty="0"/>
          </a:p>
          <a:p>
            <a:pPr lvl="1"/>
            <a:r>
              <a:rPr lang="tr-TR" dirty="0"/>
              <a:t>Bir banka şubesinde bir işlemi yapmanın maliyeti 2 dolar, aynı işlemi internet yoluyla yapmak 0.15 dolar, çağrı merkezi yoluyla yapmak 0.6 dolar  deyip, banka şubelerini kapatalım mı ya da bütün ürünlerimizi ille de internet  sitesinden mi satacağız? İnsanların sosyalleşme gereksinimleri büsbütün unutmak zorunda kalınır mı?</a:t>
            </a:r>
          </a:p>
          <a:p>
            <a:pPr lvl="1"/>
            <a:r>
              <a:rPr lang="tr-TR" dirty="0"/>
              <a:t>İlaç ve gıda gibi ürünlerin üzerine bile artık herkesin anlayabileceği açıklamalar konulurken, müşterilerimizle hâlâ DNS, ISS, HTTP, SMTP, POP, FTP, SSL gibi korkutucu kısaltmalarla mı konuşalım</a:t>
            </a:r>
            <a:r>
              <a:rPr lang="tr-TR" dirty="0" smtClean="0"/>
              <a:t>.</a:t>
            </a:r>
            <a:endParaRPr lang="tr-TR" dirty="0"/>
          </a:p>
        </p:txBody>
      </p:sp>
    </p:spTree>
    <p:extLst>
      <p:ext uri="{BB962C8B-B14F-4D97-AF65-F5344CB8AC3E}">
        <p14:creationId xmlns:p14="http://schemas.microsoft.com/office/powerpoint/2010/main" val="3967465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fontScale="92500" lnSpcReduction="10000"/>
          </a:bodyPr>
          <a:lstStyle/>
          <a:p>
            <a:pPr lvl="1"/>
            <a:r>
              <a:rPr lang="tr-TR" dirty="0"/>
              <a:t>Online tüketicilerin haklarını açıklayacak mıyız? Online sipariş edilip de haber bile alınamayan ya da faturasız yollanan malları, iade edilen malların bedelini ödemek için aylarca bekleten tüketiciler de vardır.</a:t>
            </a:r>
          </a:p>
          <a:p>
            <a:pPr lvl="1"/>
            <a:r>
              <a:rPr lang="tr-TR" dirty="0"/>
              <a:t>Online vatandaşların, ahlak kurallarını (</a:t>
            </a:r>
            <a:r>
              <a:rPr lang="tr-TR" dirty="0" err="1"/>
              <a:t>netiquette</a:t>
            </a:r>
            <a:r>
              <a:rPr lang="tr-TR" dirty="0"/>
              <a:t>) nasıl koruyacağız.</a:t>
            </a:r>
          </a:p>
          <a:p>
            <a:pPr lvl="1"/>
            <a:r>
              <a:rPr lang="tr-TR" dirty="0"/>
              <a:t>Web ve elektronik ticarette başarı kriterleri olan görsellik, fonksiyonellik, interaktiflik, içerik, güncellik, internet uyumluluk site benchmarking, aktif pazarlama, ses, bellek, anında yardımı ne zaman ve tam anlamıyla uygulayacağız?</a:t>
            </a:r>
          </a:p>
          <a:p>
            <a:pPr lvl="1"/>
            <a:r>
              <a:rPr lang="tr-TR" dirty="0"/>
              <a:t>Ne zaman emlakçılarımız üç boyutlu modelleme kullanarak (ABD'de olduğu gibi) müşterilerine bir gün içerisinde 15-20 evi gösterebilecekler</a:t>
            </a:r>
            <a:r>
              <a:rPr lang="tr-TR" dirty="0" smtClean="0"/>
              <a:t>?</a:t>
            </a:r>
            <a:endParaRPr lang="tr-TR" dirty="0"/>
          </a:p>
        </p:txBody>
      </p:sp>
    </p:spTree>
    <p:extLst>
      <p:ext uri="{BB962C8B-B14F-4D97-AF65-F5344CB8AC3E}">
        <p14:creationId xmlns:p14="http://schemas.microsoft.com/office/powerpoint/2010/main" val="16049673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fontScale="92500" lnSpcReduction="10000"/>
          </a:bodyPr>
          <a:lstStyle/>
          <a:p>
            <a:pPr lvl="1"/>
            <a:r>
              <a:rPr lang="tr-TR" dirty="0"/>
              <a:t>Ev ofis (</a:t>
            </a:r>
            <a:r>
              <a:rPr lang="tr-TR" dirty="0" err="1"/>
              <a:t>home</a:t>
            </a:r>
            <a:r>
              <a:rPr lang="tr-TR" dirty="0"/>
              <a:t> </a:t>
            </a:r>
            <a:r>
              <a:rPr lang="tr-TR" dirty="0" err="1"/>
              <a:t>worker</a:t>
            </a:r>
            <a:r>
              <a:rPr lang="tr-TR" dirty="0"/>
              <a:t>) çalışmalarının aslında işten kaçma olmadığını, video konferans, elektronik posta vb. dijital iletişim araçlarıyla desteklenen bu çalışmaların, trafik, otopark, stres, iş yeri kaynaklarının gereksiz kullanılması gibi sorunlara çözüm olduğunu, bunun da aslında toplam kalitenin bir konusu olduğunu unuttuk mu?</a:t>
            </a:r>
          </a:p>
          <a:p>
            <a:pPr lvl="1"/>
            <a:r>
              <a:rPr lang="tr-TR" dirty="0"/>
              <a:t>Dijital dünyanın esnek çalışma ve esnek ofis kavramlarına olumlu etkilerini nasıl anlayacağız? Ofislerde devasa evrak dolaplarının değişip, yerine daha ince ve zarif dolapların gelmesinin sorumlusunun, dijital dünyanın bir ürünü olan kâğıtsız ofis olduğunu anlayabilecek miyiz?</a:t>
            </a:r>
          </a:p>
          <a:p>
            <a:pPr lvl="1"/>
            <a:r>
              <a:rPr lang="tr-TR" dirty="0"/>
              <a:t>Dijital dünyanın üç temel bileşeni, donanım, servis ve içeriğin e-kaliteden kaçamayacağını ne zaman öğreneceğiz?</a:t>
            </a:r>
          </a:p>
        </p:txBody>
      </p:sp>
    </p:spTree>
    <p:extLst>
      <p:ext uri="{BB962C8B-B14F-4D97-AF65-F5344CB8AC3E}">
        <p14:creationId xmlns:p14="http://schemas.microsoft.com/office/powerpoint/2010/main" val="1658979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a:t>Hizmet İşletmelerinin </a:t>
            </a:r>
            <a:r>
              <a:rPr lang="tr-TR" b="1" dirty="0" smtClean="0"/>
              <a:t>Özellikleri Nelerdir?</a:t>
            </a:r>
            <a:endParaRPr lang="tr-TR" b="1" dirty="0"/>
          </a:p>
        </p:txBody>
      </p:sp>
      <p:sp>
        <p:nvSpPr>
          <p:cNvPr id="2" name="İçerik Yer Tutucusu 1"/>
          <p:cNvSpPr>
            <a:spLocks noGrp="1"/>
          </p:cNvSpPr>
          <p:nvPr>
            <p:ph idx="1"/>
          </p:nvPr>
        </p:nvSpPr>
        <p:spPr/>
        <p:txBody>
          <a:bodyPr>
            <a:normAutofit/>
          </a:bodyPr>
          <a:lstStyle/>
          <a:p>
            <a:r>
              <a:rPr lang="tr-TR" dirty="0"/>
              <a:t>Hizmet işletmelerinin kendilerine özgü özellikleri vardır. Bu </a:t>
            </a:r>
            <a:r>
              <a:rPr lang="tr-TR" dirty="0" smtClean="0"/>
              <a:t>özelliklerden bazıları </a:t>
            </a:r>
            <a:r>
              <a:rPr lang="tr-TR" dirty="0"/>
              <a:t>şunlardır</a:t>
            </a:r>
            <a:r>
              <a:rPr lang="tr-TR" dirty="0" smtClean="0"/>
              <a:t>:</a:t>
            </a:r>
            <a:endParaRPr lang="tr-TR" b="1" dirty="0"/>
          </a:p>
          <a:p>
            <a:pPr lvl="1"/>
            <a:r>
              <a:rPr lang="tr-TR" i="1" dirty="0" smtClean="0"/>
              <a:t>Hizmet </a:t>
            </a:r>
            <a:r>
              <a:rPr lang="tr-TR" i="1" dirty="0"/>
              <a:t>üretimde satılacak ürünün envanteri yoktur.</a:t>
            </a:r>
          </a:p>
          <a:p>
            <a:pPr lvl="1"/>
            <a:r>
              <a:rPr lang="tr-TR" i="1" dirty="0" smtClean="0"/>
              <a:t>Başarı </a:t>
            </a:r>
            <a:r>
              <a:rPr lang="tr-TR" i="1" dirty="0"/>
              <a:t>verilen hizmetin niteliğine göre belirlenir.</a:t>
            </a:r>
          </a:p>
          <a:p>
            <a:pPr lvl="1"/>
            <a:r>
              <a:rPr lang="tr-TR" i="1" dirty="0" smtClean="0"/>
              <a:t>İş </a:t>
            </a:r>
            <a:r>
              <a:rPr lang="tr-TR" i="1" dirty="0"/>
              <a:t>gücü maliyeti en büyük etkinlik harcamasını oluşturur.</a:t>
            </a:r>
          </a:p>
          <a:p>
            <a:pPr lvl="1"/>
            <a:r>
              <a:rPr lang="tr-TR" i="1" dirty="0" smtClean="0"/>
              <a:t>Hizmet </a:t>
            </a:r>
            <a:r>
              <a:rPr lang="tr-TR" i="1" dirty="0"/>
              <a:t>tekrarlama veya sürdürme özelliği taşır (bankacılık,  sağlık, eğlence, kuaförlük gibi)</a:t>
            </a:r>
          </a:p>
          <a:p>
            <a:pPr lvl="1"/>
            <a:r>
              <a:rPr lang="tr-TR" i="1" dirty="0" smtClean="0"/>
              <a:t>Büyük</a:t>
            </a:r>
            <a:r>
              <a:rPr lang="tr-TR" i="1" dirty="0"/>
              <a:t>	bir	çoğunluğu	sınırlı	bir	bölgeye	hizmet	eden	küçük işletmelerdir.(kuaför, hastane, sinema, gibi)</a:t>
            </a:r>
          </a:p>
        </p:txBody>
      </p:sp>
    </p:spTree>
    <p:extLst>
      <p:ext uri="{BB962C8B-B14F-4D97-AF65-F5344CB8AC3E}">
        <p14:creationId xmlns:p14="http://schemas.microsoft.com/office/powerpoint/2010/main" val="37835499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fontScale="92500" lnSpcReduction="10000"/>
          </a:bodyPr>
          <a:lstStyle/>
          <a:p>
            <a:r>
              <a:rPr lang="tr-TR" sz="2800" dirty="0"/>
              <a:t>Çünkü dijital dünyada, her yerde bir şeyler oluyor. Her tıkladığınız tuşun ardında ölçümler, veri tabanları, istatistikler devreye giriyor, ardından simülasyonlar yapılıyor,  sizden bir adım önde giden dijital tutumlar beliriyor. Özelleşen siteler, harcamalarınızdaki değişimi izleyip, size ihtiyacınız olan krediyi öneren bankalar, sizin tercihinize uygun ve  daha siz aramadan önerilen kitaplar, yakında on metre uzağından geçerken "Bize de uğrayın, yeni mallarımız var." diye cep telefonunuza mesaj yağdırmaya hazırlanan mağazalar, vs</a:t>
            </a:r>
            <a:r>
              <a:rPr lang="tr-TR" sz="2800" dirty="0" smtClean="0"/>
              <a:t>.</a:t>
            </a:r>
            <a:r>
              <a:rPr lang="tr-TR" sz="2800" dirty="0"/>
              <a:t>  </a:t>
            </a:r>
          </a:p>
        </p:txBody>
      </p:sp>
    </p:spTree>
    <p:extLst>
      <p:ext uri="{BB962C8B-B14F-4D97-AF65-F5344CB8AC3E}">
        <p14:creationId xmlns:p14="http://schemas.microsoft.com/office/powerpoint/2010/main" val="8884180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fontScale="92500" lnSpcReduction="20000"/>
          </a:bodyPr>
          <a:lstStyle/>
          <a:p>
            <a:r>
              <a:rPr lang="tr-TR" sz="2800" dirty="0"/>
              <a:t>Teknolojinin sosyal sistemden çok daha hızlı gelişmesi, artık geçmişe bakarak öngörüde bulunanların yanılmasına yol açabilir. Diğer taraftan bu belirsizlik, yaratıcı girişimlere kaçırılmaz fırsatlar sunar.</a:t>
            </a:r>
          </a:p>
          <a:p>
            <a:r>
              <a:rPr lang="tr-TR" sz="2800" dirty="0"/>
              <a:t> </a:t>
            </a:r>
            <a:r>
              <a:rPr lang="tr-TR" sz="2800" dirty="0" smtClean="0"/>
              <a:t>Ama </a:t>
            </a:r>
            <a:r>
              <a:rPr lang="tr-TR" sz="2800" dirty="0"/>
              <a:t>bu, dijital dünyanın toplam kalitenin deneyimlerinden faydalanmaması için bir gerekçe değildir. Sorunu doğru ele almamız gerekiyor. On yedi yaşındaki bir gencin dikkat ve refleksleri, otuz yaşındaki birisinden çok daha iyidir, doğru. Ama o sürücü  ehliyeti alamaz. Çünkü deneyim, sorumluluk duygusu ve psikolojik olgunluk açılarından zayıftır. Soruna bu açıdan yaklaşamaz mıyız?</a:t>
            </a:r>
          </a:p>
          <a:p>
            <a:endParaRPr lang="tr-TR" sz="2800" dirty="0"/>
          </a:p>
        </p:txBody>
      </p:sp>
    </p:spTree>
    <p:extLst>
      <p:ext uri="{BB962C8B-B14F-4D97-AF65-F5344CB8AC3E}">
        <p14:creationId xmlns:p14="http://schemas.microsoft.com/office/powerpoint/2010/main" val="388486522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fontScale="77500" lnSpcReduction="20000"/>
          </a:bodyPr>
          <a:lstStyle/>
          <a:p>
            <a:r>
              <a:rPr lang="tr-TR" sz="2800" dirty="0"/>
              <a:t>Kalite felsefesi çok uzun yollardan geçti. Şimdi onun bu dijital dünyanın hızına ve değişim gücüne ihtiyacı var. Dijital dünyanın da toplam kalite felsefesinin deneyimine ihtiyacı var</a:t>
            </a:r>
            <a:r>
              <a:rPr lang="tr-TR" sz="2800" dirty="0" smtClean="0"/>
              <a:t>.</a:t>
            </a:r>
            <a:r>
              <a:rPr lang="tr-TR" sz="2800" dirty="0"/>
              <a:t> </a:t>
            </a:r>
          </a:p>
          <a:p>
            <a:r>
              <a:rPr lang="tr-TR" sz="2800" dirty="0"/>
              <a:t>Dijital dünya saniyelerin şirketleri batırabileceği bir dünyadır. Bu nedenle, bu dünyanın her bileşeninin kusursuz bir kaliteye sahip olması gerekmektedir. Standartların, kuralların, stillerin, alışkanlıkların henüz tam olarak belli olmadığı bu dünyada e-kalite nasıl sağlanır</a:t>
            </a:r>
            <a:r>
              <a:rPr lang="tr-TR" sz="2800" dirty="0" smtClean="0"/>
              <a:t>?</a:t>
            </a:r>
            <a:r>
              <a:rPr lang="tr-TR" sz="2800" dirty="0"/>
              <a:t> </a:t>
            </a:r>
          </a:p>
          <a:p>
            <a:r>
              <a:rPr lang="tr-TR" sz="2800" dirty="0"/>
              <a:t>Sadece üreticinin değil, tüketicinin de katkısıyla tabii ki. Bu katkı nedir peki? Chat kültürü, bende de olsun diye açılan ve artık işlevsiz olan siteler, kavramlarda sıkışıp kalmış işten işe ve işten tüketiciye fonksiyonlarını saymayacağız burada</a:t>
            </a:r>
            <a:r>
              <a:rPr lang="tr-TR" sz="2800" dirty="0" smtClean="0"/>
              <a:t>.</a:t>
            </a:r>
            <a:r>
              <a:rPr lang="tr-TR" sz="2800" dirty="0"/>
              <a:t> </a:t>
            </a:r>
          </a:p>
        </p:txBody>
      </p:sp>
    </p:spTree>
    <p:extLst>
      <p:ext uri="{BB962C8B-B14F-4D97-AF65-F5344CB8AC3E}">
        <p14:creationId xmlns:p14="http://schemas.microsoft.com/office/powerpoint/2010/main" val="251085465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fontScale="62500" lnSpcReduction="20000"/>
          </a:bodyPr>
          <a:lstStyle/>
          <a:p>
            <a:r>
              <a:rPr lang="tr-TR" sz="2800" dirty="0"/>
              <a:t>Bir zamanlar video kamera çıktığında, önüne geçip poz verişimizi anımsıyor  musunuz? Fotoğraf makinesine olan alışkanlığımızı yeni bir teknolojide devam ettirmiştik. Aynı hatayı devam ettirmememiz gerekiyor. </a:t>
            </a:r>
          </a:p>
          <a:p>
            <a:r>
              <a:rPr lang="tr-TR" sz="2800" dirty="0"/>
              <a:t>Öncelikle alışkanlıklarımızı değiştirmeye hazır olmalıyız. Öğrenmekten, denemekten korkmamalıyız. Burada öncelikli görev toplam kalitecilere düşüyor. Toplam kalitenin e- yaşamda biçimlenmesini hep birlikte oluşturmalıyız. Reçete pek de bilinmedik değil aslında. E-yaşamı aktif olarak kullanmak, kullanımla ilgili düşüncelerimizi, eleştiri ve önerilerimizi, her platformda, her fırsatta ve yüksek sesle söylemek, uçuk bile gelse "Şöyle de olsa iyi olurdu."</a:t>
            </a:r>
            <a:r>
              <a:rPr lang="tr-TR" sz="2800" dirty="0" err="1"/>
              <a:t>yu</a:t>
            </a:r>
            <a:r>
              <a:rPr lang="tr-TR" sz="2800" dirty="0"/>
              <a:t> söylemek zorundayız. Ancak böyle olursa toplam kalitenin en önemli bileşeni olan, müşteri memnuniyeti için zorlayıcı bir etki yaratmış, e-</a:t>
            </a:r>
            <a:r>
              <a:rPr lang="tr-TR" sz="2800" dirty="0" err="1"/>
              <a:t>yaşam'a</a:t>
            </a:r>
            <a:r>
              <a:rPr lang="tr-TR" sz="2800" dirty="0"/>
              <a:t> katkıda bulunmuş oluruz. </a:t>
            </a:r>
          </a:p>
          <a:p>
            <a:r>
              <a:rPr lang="tr-TR" sz="2800" dirty="0"/>
              <a:t>Teknoloji giderek sınırlarına dayanmaktadır. Dolayısı ile ürün çeşitliliği yavaşlamakta, hizmette kalite ön plana çıkmaktadır. Üretici ve hizmet verenlerin de, bu kapsamda dijital yaşamın kurallarını bir an önce öğrenmeleri gerekmektedir.</a:t>
            </a:r>
          </a:p>
        </p:txBody>
      </p:sp>
    </p:spTree>
    <p:extLst>
      <p:ext uri="{BB962C8B-B14F-4D97-AF65-F5344CB8AC3E}">
        <p14:creationId xmlns:p14="http://schemas.microsoft.com/office/powerpoint/2010/main" val="7972909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800" b="1" dirty="0"/>
              <a:t>KISIM 4- STOK BILGISI VE SIPARIŞ VERME</a:t>
            </a:r>
            <a:endParaRPr lang="tr-TR" dirty="0"/>
          </a:p>
        </p:txBody>
      </p:sp>
      <p:sp>
        <p:nvSpPr>
          <p:cNvPr id="3" name="İçerik Yer Tutucusu 2"/>
          <p:cNvSpPr>
            <a:spLocks noGrp="1"/>
          </p:cNvSpPr>
          <p:nvPr>
            <p:ph idx="1"/>
          </p:nvPr>
        </p:nvSpPr>
        <p:spPr/>
        <p:txBody>
          <a:bodyPr/>
          <a:lstStyle/>
          <a:p>
            <a:r>
              <a:rPr lang="tr-TR" sz="2800" dirty="0"/>
              <a:t>Saklanmak üzere ham madde, yarı mamul ve mamul maddelerin çeşitli amaçlarla değişik dönemler için tutulduğu sabit noktalardaki ürünlerdir. Saklanan üründen ne kadar olduğu iş yeri bünyesinde stok takip kartları açılmalı buna göre stokların takipleri sağlanmalıdır. İşverene her an stok bilgisi bu sistemde verilebilir. Eksilen ürünleri bu kart sayesinde görebiliriz. </a:t>
            </a:r>
          </a:p>
          <a:p>
            <a:endParaRPr lang="tr-TR" dirty="0"/>
          </a:p>
        </p:txBody>
      </p:sp>
    </p:spTree>
    <p:extLst>
      <p:ext uri="{BB962C8B-B14F-4D97-AF65-F5344CB8AC3E}">
        <p14:creationId xmlns:p14="http://schemas.microsoft.com/office/powerpoint/2010/main" val="40528848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800" b="1" dirty="0" smtClean="0"/>
              <a:t/>
            </a:r>
            <a:br>
              <a:rPr lang="tr-TR" sz="4800" b="1" dirty="0" smtClean="0"/>
            </a:br>
            <a:r>
              <a:rPr lang="tr-TR" sz="4800" b="1" dirty="0" smtClean="0"/>
              <a:t>STOK </a:t>
            </a:r>
            <a:r>
              <a:rPr lang="tr-TR" sz="4800" b="1" dirty="0"/>
              <a:t>BILGISI VE SIPARIŞ VERME</a:t>
            </a:r>
            <a:endParaRPr lang="tr-TR" dirty="0"/>
          </a:p>
        </p:txBody>
      </p:sp>
      <p:sp>
        <p:nvSpPr>
          <p:cNvPr id="3" name="İçerik Yer Tutucusu 2"/>
          <p:cNvSpPr>
            <a:spLocks noGrp="1"/>
          </p:cNvSpPr>
          <p:nvPr>
            <p:ph idx="1"/>
          </p:nvPr>
        </p:nvSpPr>
        <p:spPr/>
        <p:txBody>
          <a:bodyPr>
            <a:normAutofit fontScale="92500"/>
          </a:bodyPr>
          <a:lstStyle/>
          <a:p>
            <a:r>
              <a:rPr lang="tr-TR" dirty="0"/>
              <a:t>Saklanmak üzere ham madde, yarı mamul ve mamul maddelerin çeşitli amaçlarla değişik dönemler için tutulduğu sabit noktalardaki ürünlerdir. Saklanan üründen ne kadar olduğu iş yeri bünyesinde stok takip kartları açılmalı buna göre stokların takipleri sağlanmalıdır. İşverene her an stok bilgisi bu sistemde verilebilir. Eksilen ürünleri bu kart sayesinde görebiliriz. </a:t>
            </a:r>
          </a:p>
          <a:p>
            <a:r>
              <a:rPr lang="tr-TR" dirty="0"/>
              <a:t>Ürün yönetimi ve stok, Maestro Perakende Sisteminin yapı taşıdır. Sistem burada kurulan stok yapısına göre şekillenir. Burada oluşturulan yapı veriler toplandıkça  karar destek raporlarında etkili olur</a:t>
            </a:r>
            <a:r>
              <a:rPr lang="tr-TR" dirty="0" smtClean="0"/>
              <a:t>.</a:t>
            </a:r>
            <a:endParaRPr lang="tr-TR" dirty="0"/>
          </a:p>
        </p:txBody>
      </p:sp>
    </p:spTree>
    <p:extLst>
      <p:ext uri="{BB962C8B-B14F-4D97-AF65-F5344CB8AC3E}">
        <p14:creationId xmlns:p14="http://schemas.microsoft.com/office/powerpoint/2010/main" val="19171743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sp>
        <p:nvSpPr>
          <p:cNvPr id="3" name="İçerik Yer Tutucusu 2"/>
          <p:cNvSpPr>
            <a:spLocks noGrp="1"/>
          </p:cNvSpPr>
          <p:nvPr>
            <p:ph idx="1"/>
          </p:nvPr>
        </p:nvSpPr>
        <p:spPr/>
        <p:txBody>
          <a:bodyPr>
            <a:normAutofit lnSpcReduction="10000"/>
          </a:bodyPr>
          <a:lstStyle/>
          <a:p>
            <a:r>
              <a:rPr lang="tr-TR" dirty="0"/>
              <a:t> </a:t>
            </a:r>
            <a:r>
              <a:rPr lang="tr-TR" dirty="0" smtClean="0"/>
              <a:t>Stok </a:t>
            </a:r>
            <a:r>
              <a:rPr lang="tr-TR" dirty="0"/>
              <a:t>kartları matris yapıda hazırlanır. Bu yöntemle çok az stok kartıyla renk/beden, cins/tip takibi yapılabilir. Stok kartı içerisinde tema ve asorti tanımları yapılabilir. Stok kartı içinde ana grup, marka, ürün tipi, alt grup, kalite, ürün kullanıcı grubu, ait olduğu yıl ve sezon bilgileri, tutulabilir. Bunların yanı sıra, üretici ya da ürünün temin edildiği firma,   </a:t>
            </a:r>
            <a:r>
              <a:rPr lang="tr-TR" dirty="0" smtClean="0"/>
              <a:t>stok </a:t>
            </a:r>
            <a:r>
              <a:rPr lang="tr-TR" sz="2400" dirty="0"/>
              <a:t>takip birimi, KDV oranı, kullanıcının ürün üzerinde tutmak istediği hatırlatma notlarını ve resim bilgilerini içermektedir. Stok kartlarının tanıtımında birden fazla yöntem uygulanabilir. Akıllı kod sistemine göre daha önceden hazırlanmış ağaç yapısında otomatik tanıtılabilir.</a:t>
            </a:r>
          </a:p>
          <a:p>
            <a:endParaRPr lang="tr-TR" dirty="0"/>
          </a:p>
        </p:txBody>
      </p:sp>
    </p:spTree>
    <p:extLst>
      <p:ext uri="{BB962C8B-B14F-4D97-AF65-F5344CB8AC3E}">
        <p14:creationId xmlns:p14="http://schemas.microsoft.com/office/powerpoint/2010/main" val="7882987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sp>
        <p:nvSpPr>
          <p:cNvPr id="3" name="İçerik Yer Tutucusu 2"/>
          <p:cNvSpPr>
            <a:spLocks noGrp="1"/>
          </p:cNvSpPr>
          <p:nvPr>
            <p:ph idx="1"/>
          </p:nvPr>
        </p:nvSpPr>
        <p:spPr/>
        <p:txBody>
          <a:bodyPr>
            <a:normAutofit fontScale="85000" lnSpcReduction="10000"/>
          </a:bodyPr>
          <a:lstStyle/>
          <a:p>
            <a:r>
              <a:rPr lang="tr-TR" sz="2800" dirty="0" smtClean="0"/>
              <a:t>Ağaç </a:t>
            </a:r>
            <a:r>
              <a:rPr lang="tr-TR" sz="2800" dirty="0"/>
              <a:t>yapısı kurumun bünyesinde ihtiyaca göre şekillendirilebilir. Stok kartlarına, ağaç yapısı haricinde kurum için gerekli analiz raporlarının hazırlanmasında yararlanılan sınıf ve alternatif sınıf kodlamaları da yapılabilir. Renk/Beden, Cins/Tip bilgileri, asorti adetleri,  ürün barkodu, asorti/tema, </a:t>
            </a:r>
            <a:r>
              <a:rPr lang="tr-TR" sz="2800" dirty="0" err="1"/>
              <a:t>minumun</a:t>
            </a:r>
            <a:r>
              <a:rPr lang="tr-TR" sz="2800" dirty="0"/>
              <a:t>/</a:t>
            </a:r>
            <a:r>
              <a:rPr lang="tr-TR" sz="2800" dirty="0" err="1"/>
              <a:t>maximum</a:t>
            </a:r>
            <a:r>
              <a:rPr lang="tr-TR" sz="2800" dirty="0"/>
              <a:t> stok adetleri raf adresleri bilgilerine anında ulaşılabilir ve gerekli düzenlemeler yapılabilir. Barkod girişleri sistemde kullanılan barkod tipine göre hesaplatılabilir. Var olan barkodlar ise kullanıcı tarafından elle girilebileceği gibi Excel ya da benzer dosyalardan programdaki </a:t>
            </a:r>
            <a:r>
              <a:rPr lang="tr-TR" sz="2800" dirty="0" err="1"/>
              <a:t>bilgial</a:t>
            </a:r>
            <a:r>
              <a:rPr lang="tr-TR" sz="2800" dirty="0"/>
              <a:t> işleviyle hızla yüklenebilir. Asorti/Tema barkodları da aynı yöntemle hazırlanır. </a:t>
            </a:r>
          </a:p>
        </p:txBody>
      </p:sp>
    </p:spTree>
    <p:extLst>
      <p:ext uri="{BB962C8B-B14F-4D97-AF65-F5344CB8AC3E}">
        <p14:creationId xmlns:p14="http://schemas.microsoft.com/office/powerpoint/2010/main" val="26891153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sp>
        <p:nvSpPr>
          <p:cNvPr id="3" name="İçerik Yer Tutucusu 2"/>
          <p:cNvSpPr>
            <a:spLocks noGrp="1"/>
          </p:cNvSpPr>
          <p:nvPr>
            <p:ph idx="1"/>
          </p:nvPr>
        </p:nvSpPr>
        <p:spPr/>
        <p:txBody>
          <a:bodyPr>
            <a:normAutofit fontScale="85000" lnSpcReduction="20000"/>
          </a:bodyPr>
          <a:lstStyle/>
          <a:p>
            <a:r>
              <a:rPr lang="tr-TR" sz="2800" dirty="0"/>
              <a:t>Ürünlerin hareketlerinde çeşitli işlem kodları vererek defolu veya problemli gelen ürünlerin raporları alınabilir. Bu raporları, ürün grubu, marka vb. kategorilerde alarak değerlendirme yapabilirsiniz. En çok, en az satılan ürünlerinizi miktara veya tutara göre raporlayabilirsiniz. Ayrıca, isterseniz depo kalanınızı da görerek yeni satın alma kararları verebilirsiniz. Farklı fiyatla satışlar raporu alarak, tespit edilen fiyatın dışında yapılmış olan satışlarınızı ve farkları görebilirsiniz. Barkod uygulamaları ile ürünlerinize sınırsız sayıda barkod tarif ederek, bir ürün kaleminin birden çok barkodu olmasını sağlayabilirsiniz. Böylelikle diğer firmalardan gelen barkodları kullanarak daha pratik bir takip gerçekleştirebilirsiniz. </a:t>
            </a:r>
            <a:r>
              <a:rPr lang="tr-TR" sz="2800" dirty="0" err="1"/>
              <a:t>Barkodlu</a:t>
            </a:r>
            <a:r>
              <a:rPr lang="tr-TR" sz="2800" dirty="0"/>
              <a:t> ürün etiketlerini istediğiniz formatta ve boyutta basabilirsiniz.</a:t>
            </a:r>
          </a:p>
          <a:p>
            <a:endParaRPr lang="tr-TR" sz="2800" dirty="0"/>
          </a:p>
        </p:txBody>
      </p:sp>
    </p:spTree>
    <p:extLst>
      <p:ext uri="{BB962C8B-B14F-4D97-AF65-F5344CB8AC3E}">
        <p14:creationId xmlns:p14="http://schemas.microsoft.com/office/powerpoint/2010/main" val="19039114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sp>
        <p:nvSpPr>
          <p:cNvPr id="3" name="İçerik Yer Tutucusu 2"/>
          <p:cNvSpPr>
            <a:spLocks noGrp="1"/>
          </p:cNvSpPr>
          <p:nvPr>
            <p:ph idx="1"/>
          </p:nvPr>
        </p:nvSpPr>
        <p:spPr/>
        <p:txBody>
          <a:bodyPr>
            <a:normAutofit fontScale="92500" lnSpcReduction="10000"/>
          </a:bodyPr>
          <a:lstStyle/>
          <a:p>
            <a:r>
              <a:rPr lang="tr-TR" sz="2800" dirty="0"/>
              <a:t>Fiili sayımı, </a:t>
            </a:r>
            <a:r>
              <a:rPr lang="tr-TR" sz="2800" dirty="0" err="1"/>
              <a:t>barkodlu</a:t>
            </a:r>
            <a:r>
              <a:rPr lang="tr-TR" sz="2800" dirty="0"/>
              <a:t> portatif el terminalleri ile yapabilirsiniz. Ayrıca, mağazanızda bulunan fiili stok sayım miktarı ve olması gereken miktar arasında doğabilecek farkları tespit ederek, adetsel ve tutar fark analizi yapabilirsiniz. Stok kartı ekranında ürüne ait güncel ve geçmiş fiyat bilgileri, barkodları, minimum, maksimum stok adetleri, raf adresleri vb. gibi izlenebilmektedir.</a:t>
            </a:r>
          </a:p>
          <a:p>
            <a:pPr lvl="1"/>
            <a:r>
              <a:rPr lang="tr-TR" dirty="0"/>
              <a:t> </a:t>
            </a:r>
            <a:r>
              <a:rPr lang="tr-TR" sz="2200" dirty="0"/>
              <a:t>Ömürlü stokların son kullanma tarihlerine göre takibi</a:t>
            </a:r>
          </a:p>
          <a:p>
            <a:pPr lvl="1"/>
            <a:r>
              <a:rPr lang="tr-TR" sz="2200" dirty="0"/>
              <a:t> </a:t>
            </a:r>
            <a:r>
              <a:rPr lang="tr-TR" sz="2200" dirty="0" smtClean="0"/>
              <a:t>İstenildiğinde </a:t>
            </a:r>
            <a:r>
              <a:rPr lang="tr-TR" sz="2200" dirty="0"/>
              <a:t>hareket esnasında giriş ve çıkış birimlerinin otomatik olarak üst birimlere çevrilmesi</a:t>
            </a:r>
          </a:p>
          <a:p>
            <a:pPr lvl="1"/>
            <a:r>
              <a:rPr lang="tr-TR" sz="2200" dirty="0"/>
              <a:t> </a:t>
            </a:r>
            <a:r>
              <a:rPr lang="tr-TR" sz="2200" dirty="0" smtClean="0"/>
              <a:t>Seri </a:t>
            </a:r>
            <a:r>
              <a:rPr lang="tr-TR" sz="2200" dirty="0"/>
              <a:t>numarası ve barkod ile envanter yönetimi</a:t>
            </a:r>
          </a:p>
        </p:txBody>
      </p:sp>
    </p:spTree>
    <p:extLst>
      <p:ext uri="{BB962C8B-B14F-4D97-AF65-F5344CB8AC3E}">
        <p14:creationId xmlns:p14="http://schemas.microsoft.com/office/powerpoint/2010/main" val="2408695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a:t>Ürün Alımı</a:t>
            </a:r>
          </a:p>
        </p:txBody>
      </p:sp>
      <p:sp>
        <p:nvSpPr>
          <p:cNvPr id="2" name="İçerik Yer Tutucusu 1"/>
          <p:cNvSpPr>
            <a:spLocks noGrp="1"/>
          </p:cNvSpPr>
          <p:nvPr>
            <p:ph idx="1"/>
          </p:nvPr>
        </p:nvSpPr>
        <p:spPr/>
        <p:txBody>
          <a:bodyPr>
            <a:normAutofit fontScale="92500" lnSpcReduction="20000"/>
          </a:bodyPr>
          <a:lstStyle/>
          <a:p>
            <a:r>
              <a:rPr lang="tr-TR" sz="2800" dirty="0" smtClean="0"/>
              <a:t>Tüketicilerin </a:t>
            </a:r>
            <a:r>
              <a:rPr lang="tr-TR" sz="2800" dirty="0"/>
              <a:t>gelenekleri, ekonomik durumları, yaşadıkları coğrafi, sosyal ve siyasi ortam ürünün niteliğini etkileyen faktörlerdendir. Bu yüzden  pek  çok ürün, tüketicilerin tercihlerine göre üretilmektedir. Alınacak veya sipariş verilecek ürünün tat ve kokusu kadar, renkleri de tüketicileri ilgilendirmektedir. Tüketicilerin geleneksel alışkanlıkları, ürünün tadına, kokusuna ve rengine göre o üründe pazarda üstünlük getirmekte ve bu suretle pazardan daha iyi faydalanmasına sebep olanak tanımıştır. Ayrıca sipariş edilecek ya da alınacak ürünün tasarım ve sitili de tüketici açısından önem arz eder.</a:t>
            </a:r>
          </a:p>
        </p:txBody>
      </p:sp>
    </p:spTree>
    <p:extLst>
      <p:ext uri="{BB962C8B-B14F-4D97-AF65-F5344CB8AC3E}">
        <p14:creationId xmlns:p14="http://schemas.microsoft.com/office/powerpoint/2010/main" val="217028100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sp>
        <p:nvSpPr>
          <p:cNvPr id="3" name="İçerik Yer Tutucusu 2"/>
          <p:cNvSpPr>
            <a:spLocks noGrp="1"/>
          </p:cNvSpPr>
          <p:nvPr>
            <p:ph idx="1"/>
          </p:nvPr>
        </p:nvSpPr>
        <p:spPr/>
        <p:txBody>
          <a:bodyPr>
            <a:normAutofit/>
          </a:bodyPr>
          <a:lstStyle/>
          <a:p>
            <a:r>
              <a:rPr lang="tr-TR" sz="2800" dirty="0"/>
              <a:t>Stok devir </a:t>
            </a:r>
            <a:r>
              <a:rPr lang="tr-TR" sz="2800" dirty="0" err="1"/>
              <a:t>hizi</a:t>
            </a:r>
            <a:r>
              <a:rPr lang="tr-TR" sz="2800" dirty="0"/>
              <a:t> şirketin üretip stokta tuttuğu malları ne hızla sattığını gösterir. Bu oran ne kadar hızlıysa, şirket o kadar akıllı bir satış politikası izliyor demektir. Çünkü ticarette en büyük risk stoktur..</a:t>
            </a:r>
          </a:p>
          <a:p>
            <a:r>
              <a:rPr lang="tr-TR" sz="2800" dirty="0"/>
              <a:t> </a:t>
            </a:r>
            <a:r>
              <a:rPr lang="tr-TR" sz="2800" dirty="0" smtClean="0"/>
              <a:t>Bir </a:t>
            </a:r>
            <a:r>
              <a:rPr lang="tr-TR" sz="2800" dirty="0"/>
              <a:t>dönemin stokları ile net satışları arasında kurulacak ilişki stok devir hızını  bulmaya yarar. Bunun için de, net satışların stoklara bölünmesi gerekir.</a:t>
            </a:r>
          </a:p>
        </p:txBody>
      </p:sp>
    </p:spTree>
    <p:extLst>
      <p:ext uri="{BB962C8B-B14F-4D97-AF65-F5344CB8AC3E}">
        <p14:creationId xmlns:p14="http://schemas.microsoft.com/office/powerpoint/2010/main" val="142246738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12"/>
          <p:cNvGrpSpPr>
            <a:grpSpLocks noChangeAspect="1"/>
          </p:cNvGrpSpPr>
          <p:nvPr/>
        </p:nvGrpSpPr>
        <p:grpSpPr bwMode="auto">
          <a:xfrm>
            <a:off x="107950" y="2492375"/>
            <a:ext cx="8521700" cy="3840163"/>
            <a:chOff x="68" y="1570"/>
            <a:chExt cx="5368" cy="2419"/>
          </a:xfrm>
        </p:grpSpPr>
        <p:sp>
          <p:nvSpPr>
            <p:cNvPr id="7" name="AutoShape 11"/>
            <p:cNvSpPr>
              <a:spLocks noChangeAspect="1" noChangeArrowheads="1" noTextEdit="1"/>
            </p:cNvSpPr>
            <p:nvPr/>
          </p:nvSpPr>
          <p:spPr bwMode="auto">
            <a:xfrm>
              <a:off x="68" y="1570"/>
              <a:ext cx="5368"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7181"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 y="1570"/>
              <a:ext cx="5373" cy="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987405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sp>
        <p:nvSpPr>
          <p:cNvPr id="3" name="İçerik Yer Tutucusu 2"/>
          <p:cNvSpPr>
            <a:spLocks noGrp="1"/>
          </p:cNvSpPr>
          <p:nvPr>
            <p:ph idx="1"/>
          </p:nvPr>
        </p:nvSpPr>
        <p:spPr/>
        <p:txBody>
          <a:bodyPr>
            <a:normAutofit fontScale="92500" lnSpcReduction="10000"/>
          </a:bodyPr>
          <a:lstStyle/>
          <a:p>
            <a:r>
              <a:rPr lang="tr-TR" sz="2800" dirty="0"/>
              <a:t>Stok devir hızı, stokların yıl içinde kaç kez satıldığını gösterir. Stok devir hızı oranının yüksek olması daha az sermayenin stoklara yatırılmış olduğunu ifade eder. Stok devir hızı yüksek olan işletme daha fazla rekabet gücüne sahiptir. Çünkü düşük fiyatla mal satarak satış hacmini genişletebilir. Kâr marjı düşük de olsa toplam kârını artırabilir. Oranın yüksek olması, işletmenin maruz kaldığı fiyat, moda değişimlerinden kaynaklanan riski azaltır. İşletmede etkili bir stok ve pazarlama programının ve etkili bir stok kontrolü olduğunun göstergesidir</a:t>
            </a:r>
            <a:r>
              <a:rPr lang="tr-TR" sz="2800" dirty="0" smtClean="0"/>
              <a:t>.</a:t>
            </a:r>
            <a:endParaRPr lang="tr-TR" sz="2800" dirty="0"/>
          </a:p>
        </p:txBody>
      </p:sp>
    </p:spTree>
    <p:extLst>
      <p:ext uri="{BB962C8B-B14F-4D97-AF65-F5344CB8AC3E}">
        <p14:creationId xmlns:p14="http://schemas.microsoft.com/office/powerpoint/2010/main" val="90921621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sp>
        <p:nvSpPr>
          <p:cNvPr id="3" name="İçerik Yer Tutucusu 2"/>
          <p:cNvSpPr>
            <a:spLocks noGrp="1"/>
          </p:cNvSpPr>
          <p:nvPr>
            <p:ph idx="1"/>
          </p:nvPr>
        </p:nvSpPr>
        <p:spPr/>
        <p:txBody>
          <a:bodyPr>
            <a:normAutofit/>
          </a:bodyPr>
          <a:lstStyle/>
          <a:p>
            <a:r>
              <a:rPr lang="tr-TR" sz="2800" dirty="0"/>
              <a:t>Oranın düşük olması bir takım sakıncalar doğurur. Stokların muhafaza ve sigorta masrafları artar, stoktaki malların fiyatı düşerse zarara uğranabilir, uzun süre stokta kalması sonucu malın fiziki vasfı bozulabilir, stoktaki mallar demode olabilir.</a:t>
            </a:r>
          </a:p>
          <a:p>
            <a:r>
              <a:rPr lang="tr-TR" sz="2800" dirty="0"/>
              <a:t>Ticari işletmeler bakımından stoklar sadece ticari malları ifade ederken üretim işletmelerinde mamuller, yarı mamuller, ham madde ve malzemeler, stoklar kalemini oluşturur.</a:t>
            </a:r>
          </a:p>
        </p:txBody>
      </p:sp>
    </p:spTree>
    <p:extLst>
      <p:ext uri="{BB962C8B-B14F-4D97-AF65-F5344CB8AC3E}">
        <p14:creationId xmlns:p14="http://schemas.microsoft.com/office/powerpoint/2010/main" val="27124787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sp>
        <p:nvSpPr>
          <p:cNvPr id="3" name="İçerik Yer Tutucusu 2"/>
          <p:cNvSpPr>
            <a:spLocks noGrp="1"/>
          </p:cNvSpPr>
          <p:nvPr>
            <p:ph idx="1"/>
          </p:nvPr>
        </p:nvSpPr>
        <p:spPr/>
        <p:txBody>
          <a:bodyPr>
            <a:normAutofit lnSpcReduction="10000"/>
          </a:bodyPr>
          <a:lstStyle/>
          <a:p>
            <a:r>
              <a:rPr lang="tr-TR" sz="2800" dirty="0"/>
              <a:t>Alım siparişleri, satış siparişleri, üretim aşamasında baz olabilecek planlama siparişi bilgileri, depo ve mağaza siparişleri takip edilebilmektedir. Sipariş aşamasında sevk edilenlere göre sipariş bakiyeleri izlenir. Renk/beden, boy/beden, cins/tip </a:t>
            </a:r>
            <a:r>
              <a:rPr lang="tr-TR" sz="2800" dirty="0" err="1"/>
              <a:t>matrisli</a:t>
            </a:r>
            <a:r>
              <a:rPr lang="tr-TR" sz="2800" dirty="0"/>
              <a:t> ürünlerde siparişlerinizi bu matrisler şeklinde pratik olarak girebilirsiniz. Siparişi alınan ürünün rezervasyonu yapılarak kullanılabilir stok takibi yapılır. Siparişler birden fazla sevk edilebilir yada  sevki  kabul  edilebilir.   </a:t>
            </a:r>
          </a:p>
        </p:txBody>
      </p:sp>
    </p:spTree>
    <p:extLst>
      <p:ext uri="{BB962C8B-B14F-4D97-AF65-F5344CB8AC3E}">
        <p14:creationId xmlns:p14="http://schemas.microsoft.com/office/powerpoint/2010/main" val="241747362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sp>
        <p:nvSpPr>
          <p:cNvPr id="3" name="İçerik Yer Tutucusu 2"/>
          <p:cNvSpPr>
            <a:spLocks noGrp="1"/>
          </p:cNvSpPr>
          <p:nvPr>
            <p:ph idx="1"/>
          </p:nvPr>
        </p:nvSpPr>
        <p:spPr/>
        <p:txBody>
          <a:bodyPr>
            <a:normAutofit fontScale="92500" lnSpcReduction="20000"/>
          </a:bodyPr>
          <a:lstStyle/>
          <a:p>
            <a:r>
              <a:rPr lang="tr-TR" sz="2800" dirty="0"/>
              <a:t>İstenildiğinde  sevk  emri  planlama   modülü  ile       sevkiyat planlaması yapılabilir. Verilen sevk emirleri depo yetkilisinin sevk ekranına düşer, yetkili ne zaman ne adetlerde kimlere sevkiyat yapılacağını önceden bilerek otomatik </a:t>
            </a:r>
            <a:r>
              <a:rPr lang="tr-TR" sz="2800" dirty="0" err="1"/>
              <a:t>sevkleştirme</a:t>
            </a:r>
            <a:r>
              <a:rPr lang="tr-TR" sz="2800" dirty="0"/>
              <a:t> işlemi ile hızlı ve doğru olarak sevk işlerini tamamlar. Sipariş Planlanma Modülü sayesinde satın alma ve üretim planlaması sağlıklı takip edilebilir. Satış ya da alış teklifleri proforma faturadan oluşturulabilir. Teslimat tarihleri izlenebilir, bu tarihler sistemden önceden girilen parametrelere göre otomatik hesaplanabilir ya da müşteriye özel tarihler verilebilir. Ayrıca teslimat tarihlerine göre çeşitli listeler alınabilir. </a:t>
            </a:r>
          </a:p>
        </p:txBody>
      </p:sp>
    </p:spTree>
    <p:extLst>
      <p:ext uri="{BB962C8B-B14F-4D97-AF65-F5344CB8AC3E}">
        <p14:creationId xmlns:p14="http://schemas.microsoft.com/office/powerpoint/2010/main" val="33216371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sp>
        <p:nvSpPr>
          <p:cNvPr id="3" name="İçerik Yer Tutucusu 2"/>
          <p:cNvSpPr>
            <a:spLocks noGrp="1"/>
          </p:cNvSpPr>
          <p:nvPr>
            <p:ph idx="1"/>
          </p:nvPr>
        </p:nvSpPr>
        <p:spPr/>
        <p:txBody>
          <a:bodyPr>
            <a:normAutofit fontScale="92500" lnSpcReduction="10000"/>
          </a:bodyPr>
          <a:lstStyle/>
          <a:p>
            <a:r>
              <a:rPr lang="tr-TR" sz="2800" dirty="0"/>
              <a:t>Sipariş formu hazırlanırken barkodla, el terminalinden, elle daha önceden hazırlanmış siparişlerden kopyalanarak, Bilgi al metotları ile dış ortamlardan (</a:t>
            </a:r>
            <a:r>
              <a:rPr lang="tr-TR" sz="2800" dirty="0" err="1"/>
              <a:t>excel</a:t>
            </a:r>
            <a:r>
              <a:rPr lang="tr-TR" sz="2800" dirty="0"/>
              <a:t>, </a:t>
            </a:r>
            <a:r>
              <a:rPr lang="tr-TR" sz="2800" dirty="0" err="1"/>
              <a:t>xml</a:t>
            </a:r>
            <a:r>
              <a:rPr lang="tr-TR" sz="2800" dirty="0"/>
              <a:t>, </a:t>
            </a:r>
            <a:r>
              <a:rPr lang="tr-TR" sz="2800" dirty="0" err="1"/>
              <a:t>txt</a:t>
            </a:r>
            <a:r>
              <a:rPr lang="tr-TR" sz="2800" dirty="0"/>
              <a:t>) kullanılabilir. İnternet üzerinden sipariş aktarılabilir. Bununla birlikte, stok bilgisi ve tanımlar sayesinde gerekli ürünler için sipariş formu Satıştan Sipariş-Stoktan Sipariş adımlarıyla otomatik olarak hazırlanabilir, sipariş formu dökümleri yazıcıdan alınabilir. Tekrar giriş işlemleri yapmaya gerek kalmadan irsaliye ve faturalar otomatik olarak hazırlanır. </a:t>
            </a:r>
          </a:p>
        </p:txBody>
      </p:sp>
    </p:spTree>
    <p:extLst>
      <p:ext uri="{BB962C8B-B14F-4D97-AF65-F5344CB8AC3E}">
        <p14:creationId xmlns:p14="http://schemas.microsoft.com/office/powerpoint/2010/main" val="270713145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sp>
        <p:nvSpPr>
          <p:cNvPr id="3" name="İçerik Yer Tutucusu 2"/>
          <p:cNvSpPr>
            <a:spLocks noGrp="1"/>
          </p:cNvSpPr>
          <p:nvPr>
            <p:ph idx="1"/>
          </p:nvPr>
        </p:nvSpPr>
        <p:spPr/>
        <p:txBody>
          <a:bodyPr>
            <a:normAutofit/>
          </a:bodyPr>
          <a:lstStyle/>
          <a:p>
            <a:r>
              <a:rPr lang="tr-TR" sz="2800" dirty="0"/>
              <a:t>Firmalar ve anlaşma şartları sisteme girildiğinde sipariş formu hazırlarken anında oluşan fatura tutarı da görülebilir. Sipariş formu istenildiğinde yeniden fiyatlandırılabilir. Gelen faturalar alım şartlarından farklı hazırlanmışsa, istenildiğinde fark faturası anında hazırlanır ve raporlanabilir. Tedarikçi performansı değerlendirilebilir. Açık/kapalı siparişler, stok ve cari hesaplar ve detaylar çeşitli raporlarla izlenebilir.</a:t>
            </a:r>
          </a:p>
          <a:p>
            <a:pPr marL="0" indent="0">
              <a:buNone/>
            </a:pPr>
            <a:endParaRPr lang="tr-TR" sz="2800" dirty="0"/>
          </a:p>
        </p:txBody>
      </p:sp>
    </p:spTree>
    <p:extLst>
      <p:ext uri="{BB962C8B-B14F-4D97-AF65-F5344CB8AC3E}">
        <p14:creationId xmlns:p14="http://schemas.microsoft.com/office/powerpoint/2010/main" val="200598158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33" y="1700808"/>
            <a:ext cx="8964488" cy="77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6"/>
          <p:cNvGrpSpPr>
            <a:grpSpLocks noChangeAspect="1"/>
          </p:cNvGrpSpPr>
          <p:nvPr/>
        </p:nvGrpSpPr>
        <p:grpSpPr bwMode="auto">
          <a:xfrm>
            <a:off x="407988" y="2478088"/>
            <a:ext cx="8194675" cy="4264025"/>
            <a:chOff x="257" y="1561"/>
            <a:chExt cx="5162" cy="2686"/>
          </a:xfrm>
        </p:grpSpPr>
        <p:sp>
          <p:nvSpPr>
            <p:cNvPr id="5" name="AutoShape 5"/>
            <p:cNvSpPr>
              <a:spLocks noChangeAspect="1" noChangeArrowheads="1" noTextEdit="1"/>
            </p:cNvSpPr>
            <p:nvPr/>
          </p:nvSpPr>
          <p:spPr bwMode="auto">
            <a:xfrm>
              <a:off x="257" y="1561"/>
              <a:ext cx="5162" cy="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 y="1561"/>
              <a:ext cx="5167" cy="2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7477806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sp>
        <p:nvSpPr>
          <p:cNvPr id="8" name="AutoShape 9"/>
          <p:cNvSpPr>
            <a:spLocks noChangeAspect="1" noChangeArrowheads="1" noTextEdit="1"/>
          </p:cNvSpPr>
          <p:nvPr/>
        </p:nvSpPr>
        <p:spPr bwMode="auto">
          <a:xfrm>
            <a:off x="52388" y="839787"/>
            <a:ext cx="8750300" cy="601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nvGrpSpPr>
          <p:cNvPr id="9" name="Group 15"/>
          <p:cNvGrpSpPr>
            <a:grpSpLocks noChangeAspect="1"/>
          </p:cNvGrpSpPr>
          <p:nvPr/>
        </p:nvGrpSpPr>
        <p:grpSpPr bwMode="auto">
          <a:xfrm>
            <a:off x="52388" y="839788"/>
            <a:ext cx="9024937" cy="5932487"/>
            <a:chOff x="33" y="529"/>
            <a:chExt cx="5685" cy="3737"/>
          </a:xfrm>
        </p:grpSpPr>
        <p:sp>
          <p:nvSpPr>
            <p:cNvPr id="10" name="AutoShape 14"/>
            <p:cNvSpPr>
              <a:spLocks noChangeAspect="1" noChangeArrowheads="1" noTextEdit="1"/>
            </p:cNvSpPr>
            <p:nvPr/>
          </p:nvSpPr>
          <p:spPr bwMode="auto">
            <a:xfrm>
              <a:off x="33" y="529"/>
              <a:ext cx="5685" cy="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923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 y="529"/>
              <a:ext cx="5694" cy="3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55184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a:t>Ürün Alımı</a:t>
            </a:r>
          </a:p>
        </p:txBody>
      </p:sp>
      <p:sp>
        <p:nvSpPr>
          <p:cNvPr id="2" name="İçerik Yer Tutucusu 1"/>
          <p:cNvSpPr>
            <a:spLocks noGrp="1"/>
          </p:cNvSpPr>
          <p:nvPr>
            <p:ph idx="1"/>
          </p:nvPr>
        </p:nvSpPr>
        <p:spPr/>
        <p:txBody>
          <a:bodyPr>
            <a:normAutofit fontScale="92500" lnSpcReduction="20000"/>
          </a:bodyPr>
          <a:lstStyle/>
          <a:p>
            <a:r>
              <a:rPr lang="tr-TR" sz="2800" dirty="0"/>
              <a:t>Ürünün ebat, tasarım ve stil yönünden tüketici tercihleri de araştırılmalı ürünün fizibilitesi iyi yapılmalı akıllı ve zamanında üreticilerde bağlantıya geçilmelidir. Üreticilerin iş ve işlemlerine göre konuşma yapılmalı ve uygun kıyafet giyilerek birebir görüşme yapılmalıdır</a:t>
            </a:r>
            <a:r>
              <a:rPr lang="tr-TR" sz="2800" dirty="0" smtClean="0"/>
              <a:t>.</a:t>
            </a:r>
          </a:p>
          <a:p>
            <a:r>
              <a:rPr lang="tr-TR" sz="2800" dirty="0"/>
              <a:t>Bulunduğunuz iş ortamında üreticilerle işin özelliğine göre telefon, faks, teleks, ve internetle iletişim kurabilir daha etkili ve önemli bir iletişim olan bire bir iletişimi kullanabilirsiniz. Talep ve isteklerinizi bire bir canlı konuşarak karşınızdaki üreticiye anlatma imkânı bulacaksınız. İstenen kalitede ürünün alınması ve pazarlanmasıyla ilgili üreticileri yönlendirmelisiniz.</a:t>
            </a:r>
          </a:p>
          <a:p>
            <a:endParaRPr lang="tr-TR" sz="2800" dirty="0"/>
          </a:p>
        </p:txBody>
      </p:sp>
    </p:spTree>
    <p:extLst>
      <p:ext uri="{BB962C8B-B14F-4D97-AF65-F5344CB8AC3E}">
        <p14:creationId xmlns:p14="http://schemas.microsoft.com/office/powerpoint/2010/main" val="11386713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grpSp>
        <p:nvGrpSpPr>
          <p:cNvPr id="7" name="Group 10"/>
          <p:cNvGrpSpPr>
            <a:grpSpLocks noChangeAspect="1"/>
          </p:cNvGrpSpPr>
          <p:nvPr/>
        </p:nvGrpSpPr>
        <p:grpSpPr bwMode="auto">
          <a:xfrm>
            <a:off x="0" y="1751013"/>
            <a:ext cx="8940800" cy="4968875"/>
            <a:chOff x="0" y="1103"/>
            <a:chExt cx="5632" cy="3130"/>
          </a:xfrm>
        </p:grpSpPr>
        <p:sp>
          <p:nvSpPr>
            <p:cNvPr id="8" name="AutoShape 9"/>
            <p:cNvSpPr>
              <a:spLocks noChangeAspect="1" noChangeArrowheads="1" noTextEdit="1"/>
            </p:cNvSpPr>
            <p:nvPr/>
          </p:nvSpPr>
          <p:spPr bwMode="auto">
            <a:xfrm>
              <a:off x="0" y="1103"/>
              <a:ext cx="5632" cy="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025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03"/>
              <a:ext cx="5641" cy="3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0397159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grpSp>
        <p:nvGrpSpPr>
          <p:cNvPr id="3" name="Group 5"/>
          <p:cNvGrpSpPr>
            <a:grpSpLocks noChangeAspect="1"/>
          </p:cNvGrpSpPr>
          <p:nvPr/>
        </p:nvGrpSpPr>
        <p:grpSpPr bwMode="auto">
          <a:xfrm>
            <a:off x="179388" y="1773238"/>
            <a:ext cx="8866187" cy="4535487"/>
            <a:chOff x="113" y="1117"/>
            <a:chExt cx="5585" cy="2857"/>
          </a:xfrm>
        </p:grpSpPr>
        <p:sp>
          <p:nvSpPr>
            <p:cNvPr id="4" name="AutoShape 4"/>
            <p:cNvSpPr>
              <a:spLocks noChangeAspect="1" noChangeArrowheads="1" noTextEdit="1"/>
            </p:cNvSpPr>
            <p:nvPr/>
          </p:nvSpPr>
          <p:spPr bwMode="auto">
            <a:xfrm>
              <a:off x="113" y="1117"/>
              <a:ext cx="5585" cy="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12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 y="1117"/>
              <a:ext cx="5594" cy="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4620918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grpSp>
        <p:nvGrpSpPr>
          <p:cNvPr id="5" name="Group 5"/>
          <p:cNvGrpSpPr>
            <a:grpSpLocks noChangeAspect="1"/>
          </p:cNvGrpSpPr>
          <p:nvPr/>
        </p:nvGrpSpPr>
        <p:grpSpPr bwMode="auto">
          <a:xfrm>
            <a:off x="758825" y="1828800"/>
            <a:ext cx="7632700" cy="5029200"/>
            <a:chOff x="478" y="1152"/>
            <a:chExt cx="4808" cy="3168"/>
          </a:xfrm>
        </p:grpSpPr>
        <p:sp>
          <p:nvSpPr>
            <p:cNvPr id="6" name="AutoShape 4"/>
            <p:cNvSpPr>
              <a:spLocks noChangeAspect="1" noChangeArrowheads="1" noTextEdit="1"/>
            </p:cNvSpPr>
            <p:nvPr/>
          </p:nvSpPr>
          <p:spPr bwMode="auto">
            <a:xfrm>
              <a:off x="478" y="1152"/>
              <a:ext cx="4808"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22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 y="1152"/>
              <a:ext cx="4815"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0042434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grpSp>
        <p:nvGrpSpPr>
          <p:cNvPr id="3" name="Group 5"/>
          <p:cNvGrpSpPr>
            <a:grpSpLocks noChangeAspect="1"/>
          </p:cNvGrpSpPr>
          <p:nvPr/>
        </p:nvGrpSpPr>
        <p:grpSpPr bwMode="auto">
          <a:xfrm>
            <a:off x="900113" y="1773238"/>
            <a:ext cx="7200900" cy="4987925"/>
            <a:chOff x="567" y="1117"/>
            <a:chExt cx="4536" cy="3142"/>
          </a:xfrm>
        </p:grpSpPr>
        <p:sp>
          <p:nvSpPr>
            <p:cNvPr id="4" name="AutoShape 4"/>
            <p:cNvSpPr>
              <a:spLocks noChangeAspect="1" noChangeArrowheads="1" noTextEdit="1"/>
            </p:cNvSpPr>
            <p:nvPr/>
          </p:nvSpPr>
          <p:spPr bwMode="auto">
            <a:xfrm>
              <a:off x="567" y="1117"/>
              <a:ext cx="4536" cy="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33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 y="1117"/>
              <a:ext cx="4543" cy="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781637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grpSp>
        <p:nvGrpSpPr>
          <p:cNvPr id="5" name="Group 5"/>
          <p:cNvGrpSpPr>
            <a:grpSpLocks noChangeAspect="1"/>
          </p:cNvGrpSpPr>
          <p:nvPr/>
        </p:nvGrpSpPr>
        <p:grpSpPr bwMode="auto">
          <a:xfrm>
            <a:off x="323850" y="1773238"/>
            <a:ext cx="8361363" cy="5043487"/>
            <a:chOff x="204" y="1117"/>
            <a:chExt cx="5267" cy="3177"/>
          </a:xfrm>
        </p:grpSpPr>
        <p:sp>
          <p:nvSpPr>
            <p:cNvPr id="6" name="AutoShape 4"/>
            <p:cNvSpPr>
              <a:spLocks noChangeAspect="1" noChangeArrowheads="1" noTextEdit="1"/>
            </p:cNvSpPr>
            <p:nvPr/>
          </p:nvSpPr>
          <p:spPr bwMode="auto">
            <a:xfrm>
              <a:off x="204" y="1117"/>
              <a:ext cx="5267" cy="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43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 y="1117"/>
              <a:ext cx="5275" cy="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5372563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grpSp>
        <p:nvGrpSpPr>
          <p:cNvPr id="3" name="Group 5"/>
          <p:cNvGrpSpPr>
            <a:grpSpLocks noChangeAspect="1"/>
          </p:cNvGrpSpPr>
          <p:nvPr/>
        </p:nvGrpSpPr>
        <p:grpSpPr bwMode="auto">
          <a:xfrm>
            <a:off x="155575" y="1916113"/>
            <a:ext cx="8974138" cy="4941887"/>
            <a:chOff x="98" y="1207"/>
            <a:chExt cx="5653" cy="3113"/>
          </a:xfrm>
        </p:grpSpPr>
        <p:sp>
          <p:nvSpPr>
            <p:cNvPr id="4" name="AutoShape 4"/>
            <p:cNvSpPr>
              <a:spLocks noChangeAspect="1" noChangeArrowheads="1" noTextEdit="1"/>
            </p:cNvSpPr>
            <p:nvPr/>
          </p:nvSpPr>
          <p:spPr bwMode="auto">
            <a:xfrm>
              <a:off x="98" y="1207"/>
              <a:ext cx="5653" cy="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53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 y="1207"/>
              <a:ext cx="5662" cy="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3051859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grpSp>
        <p:nvGrpSpPr>
          <p:cNvPr id="5" name="Group 5"/>
          <p:cNvGrpSpPr>
            <a:grpSpLocks noChangeAspect="1"/>
          </p:cNvGrpSpPr>
          <p:nvPr/>
        </p:nvGrpSpPr>
        <p:grpSpPr bwMode="auto">
          <a:xfrm>
            <a:off x="0" y="1738313"/>
            <a:ext cx="8937625" cy="4930775"/>
            <a:chOff x="0" y="1095"/>
            <a:chExt cx="5630" cy="3106"/>
          </a:xfrm>
        </p:grpSpPr>
        <p:sp>
          <p:nvSpPr>
            <p:cNvPr id="6" name="AutoShape 4"/>
            <p:cNvSpPr>
              <a:spLocks noChangeAspect="1" noChangeArrowheads="1" noTextEdit="1"/>
            </p:cNvSpPr>
            <p:nvPr/>
          </p:nvSpPr>
          <p:spPr bwMode="auto">
            <a:xfrm>
              <a:off x="0" y="1095"/>
              <a:ext cx="5630" cy="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63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5"/>
              <a:ext cx="5639" cy="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15254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grpSp>
        <p:nvGrpSpPr>
          <p:cNvPr id="3" name="Group 5"/>
          <p:cNvGrpSpPr>
            <a:grpSpLocks noChangeAspect="1"/>
          </p:cNvGrpSpPr>
          <p:nvPr/>
        </p:nvGrpSpPr>
        <p:grpSpPr bwMode="auto">
          <a:xfrm>
            <a:off x="107950" y="1773238"/>
            <a:ext cx="8856663" cy="5086350"/>
            <a:chOff x="68" y="1117"/>
            <a:chExt cx="5579" cy="3204"/>
          </a:xfrm>
        </p:grpSpPr>
        <p:sp>
          <p:nvSpPr>
            <p:cNvPr id="4" name="AutoShape 4"/>
            <p:cNvSpPr>
              <a:spLocks noChangeAspect="1" noChangeArrowheads="1" noTextEdit="1"/>
            </p:cNvSpPr>
            <p:nvPr/>
          </p:nvSpPr>
          <p:spPr bwMode="auto">
            <a:xfrm>
              <a:off x="68" y="1117"/>
              <a:ext cx="5579" cy="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741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 y="1117"/>
              <a:ext cx="5588" cy="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9321853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grpSp>
        <p:nvGrpSpPr>
          <p:cNvPr id="5" name="Group 5"/>
          <p:cNvGrpSpPr>
            <a:grpSpLocks noChangeAspect="1"/>
          </p:cNvGrpSpPr>
          <p:nvPr/>
        </p:nvGrpSpPr>
        <p:grpSpPr bwMode="auto">
          <a:xfrm>
            <a:off x="107950" y="1836738"/>
            <a:ext cx="8999538" cy="4687887"/>
            <a:chOff x="68" y="1157"/>
            <a:chExt cx="5669" cy="2953"/>
          </a:xfrm>
        </p:grpSpPr>
        <p:sp>
          <p:nvSpPr>
            <p:cNvPr id="6" name="AutoShape 4"/>
            <p:cNvSpPr>
              <a:spLocks noChangeAspect="1" noChangeArrowheads="1" noTextEdit="1"/>
            </p:cNvSpPr>
            <p:nvPr/>
          </p:nvSpPr>
          <p:spPr bwMode="auto">
            <a:xfrm>
              <a:off x="68" y="1157"/>
              <a:ext cx="5669" cy="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84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 y="1157"/>
              <a:ext cx="5678" cy="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7368254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grpSp>
        <p:nvGrpSpPr>
          <p:cNvPr id="5" name="Group 5"/>
          <p:cNvGrpSpPr>
            <a:grpSpLocks noChangeAspect="1"/>
          </p:cNvGrpSpPr>
          <p:nvPr/>
        </p:nvGrpSpPr>
        <p:grpSpPr bwMode="auto">
          <a:xfrm>
            <a:off x="107950" y="1836738"/>
            <a:ext cx="8999538" cy="4687887"/>
            <a:chOff x="68" y="1157"/>
            <a:chExt cx="5669" cy="2953"/>
          </a:xfrm>
        </p:grpSpPr>
        <p:sp>
          <p:nvSpPr>
            <p:cNvPr id="6" name="AutoShape 4"/>
            <p:cNvSpPr>
              <a:spLocks noChangeAspect="1" noChangeArrowheads="1" noTextEdit="1"/>
            </p:cNvSpPr>
            <p:nvPr/>
          </p:nvSpPr>
          <p:spPr bwMode="auto">
            <a:xfrm>
              <a:off x="68" y="1157"/>
              <a:ext cx="5669" cy="2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843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 y="1157"/>
              <a:ext cx="5678" cy="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6505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a:t>Ürünle İlgili Bilinmesi Gereken Genel </a:t>
            </a:r>
            <a:r>
              <a:rPr lang="tr-TR" b="1" dirty="0" smtClean="0"/>
              <a:t>Özellikler Nelerdir?</a:t>
            </a:r>
            <a:endParaRPr lang="tr-TR" b="1" dirty="0"/>
          </a:p>
        </p:txBody>
      </p:sp>
      <p:sp>
        <p:nvSpPr>
          <p:cNvPr id="2" name="İçerik Yer Tutucusu 1"/>
          <p:cNvSpPr>
            <a:spLocks noGrp="1"/>
          </p:cNvSpPr>
          <p:nvPr>
            <p:ph idx="1"/>
          </p:nvPr>
        </p:nvSpPr>
        <p:spPr/>
        <p:txBody>
          <a:bodyPr>
            <a:normAutofit fontScale="92500" lnSpcReduction="20000"/>
          </a:bodyPr>
          <a:lstStyle/>
          <a:p>
            <a:r>
              <a:rPr lang="tr-TR" sz="2800" b="1" dirty="0"/>
              <a:t> Ürün niteliği: </a:t>
            </a:r>
            <a:r>
              <a:rPr lang="tr-TR" sz="2800" dirty="0"/>
              <a:t>Yapımında kullanılan ham ve yardımcı maddeler, tasarım, stil, boyutlar, renk, tat, kullanım özellikleri ve kolaylıkları.</a:t>
            </a:r>
          </a:p>
          <a:p>
            <a:r>
              <a:rPr lang="tr-TR" sz="2800" b="1" dirty="0"/>
              <a:t>Ürün ambalajı: </a:t>
            </a:r>
            <a:r>
              <a:rPr lang="tr-TR" sz="2800" dirty="0"/>
              <a:t>Yasal yükümlülükler, koruma, kullanım bilgileri, satış yöntemleri, tüketiciyi özendirmesi ve satış işlevi, tüketicinin profili.</a:t>
            </a:r>
          </a:p>
          <a:p>
            <a:r>
              <a:rPr lang="tr-TR" sz="2800" b="1" dirty="0"/>
              <a:t>Dış ambalaj: </a:t>
            </a:r>
            <a:r>
              <a:rPr lang="tr-TR" sz="2800" dirty="0"/>
              <a:t>Ürünü korumadaki mukavemeti, taşıma, yükleme ve boşaltmadaki kolaylıkları, depolama ve kullanımdaki yer hacmi gibi.</a:t>
            </a:r>
          </a:p>
          <a:p>
            <a:r>
              <a:rPr lang="tr-TR" sz="2800" b="1" dirty="0"/>
              <a:t>Taşıma ve satış: </a:t>
            </a:r>
            <a:r>
              <a:rPr lang="tr-TR" sz="2800" dirty="0"/>
              <a:t>Bulunabilme, maliyet ve satış fiyatı, satış şartları, ürünün hareket hızı, güvenlik ve risk </a:t>
            </a:r>
            <a:r>
              <a:rPr lang="tr-TR" sz="2800" dirty="0" smtClean="0"/>
              <a:t>şekli</a:t>
            </a:r>
            <a:endParaRPr lang="tr-TR" sz="2800" dirty="0"/>
          </a:p>
        </p:txBody>
      </p:sp>
    </p:spTree>
    <p:extLst>
      <p:ext uri="{BB962C8B-B14F-4D97-AF65-F5344CB8AC3E}">
        <p14:creationId xmlns:p14="http://schemas.microsoft.com/office/powerpoint/2010/main" val="134112753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smtClean="0"/>
              <a:t>STOK </a:t>
            </a:r>
            <a:r>
              <a:rPr lang="tr-TR" sz="4800" b="1" dirty="0"/>
              <a:t>BILGISI VE SIPARIŞ VERME</a:t>
            </a:r>
            <a:endParaRPr lang="tr-TR" dirty="0"/>
          </a:p>
        </p:txBody>
      </p:sp>
      <p:sp>
        <p:nvSpPr>
          <p:cNvPr id="3" name="İçerik Yer Tutucusu 2"/>
          <p:cNvSpPr>
            <a:spLocks noGrp="1"/>
          </p:cNvSpPr>
          <p:nvPr>
            <p:ph idx="1"/>
          </p:nvPr>
        </p:nvSpPr>
        <p:spPr/>
        <p:txBody>
          <a:bodyPr>
            <a:normAutofit/>
          </a:bodyPr>
          <a:lstStyle/>
          <a:p>
            <a:r>
              <a:rPr lang="tr-TR" sz="2800" dirty="0"/>
              <a:t>Sipariş Verme Maliyeti sıfıra yaklaştıkça EOQ değerinin küçülerek yok olması, JIT ve WASTE </a:t>
            </a:r>
            <a:r>
              <a:rPr lang="tr-TR" sz="2800" dirty="0" err="1"/>
              <a:t>Elimination</a:t>
            </a:r>
            <a:r>
              <a:rPr lang="tr-TR" sz="2800" dirty="0"/>
              <a:t> prensipleri ile paralel bir gelişmedir. Firmalardaki parti büyüklüğünün azaltılabilmesi için yapılması gereken çalışmayı işaret eder.</a:t>
            </a:r>
          </a:p>
        </p:txBody>
      </p:sp>
    </p:spTree>
    <p:extLst>
      <p:ext uri="{BB962C8B-B14F-4D97-AF65-F5344CB8AC3E}">
        <p14:creationId xmlns:p14="http://schemas.microsoft.com/office/powerpoint/2010/main" val="308302956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a:bodyPr>
          <a:lstStyle/>
          <a:p>
            <a:r>
              <a:rPr lang="tr-TR" sz="2800" dirty="0" smtClean="0"/>
              <a:t>Gelecek </a:t>
            </a:r>
            <a:r>
              <a:rPr lang="tr-TR" sz="2800" dirty="0"/>
              <a:t>faaliyet dönemi için, işletmenin amaçlarına, hedeflerine ve işletme politikalarına uygun olarak işletme yönetimi tarafından hazırlanan gelecek dönem faaliyetlerini ve sonuçlarını parasal ve sayısal olarak ifade eden raporlara </a:t>
            </a:r>
            <a:r>
              <a:rPr lang="tr-TR" sz="2800" b="1" dirty="0"/>
              <a:t>bütçe </a:t>
            </a:r>
            <a:r>
              <a:rPr lang="tr-TR" sz="2800" dirty="0"/>
              <a:t>denir</a:t>
            </a:r>
            <a:r>
              <a:rPr lang="tr-TR" sz="2800" dirty="0" smtClean="0"/>
              <a:t>.</a:t>
            </a:r>
            <a:endParaRPr lang="tr-TR" sz="2800" dirty="0"/>
          </a:p>
          <a:p>
            <a:r>
              <a:rPr lang="tr-TR" sz="2800" dirty="0"/>
              <a:t>Günümüzde işletmelerde, </a:t>
            </a:r>
            <a:r>
              <a:rPr lang="tr-TR" sz="2800" b="1" dirty="0"/>
              <a:t>sabit </a:t>
            </a:r>
            <a:r>
              <a:rPr lang="tr-TR" sz="2800" dirty="0"/>
              <a:t>ve </a:t>
            </a:r>
            <a:r>
              <a:rPr lang="tr-TR" sz="2800" b="1" dirty="0"/>
              <a:t>esnek </a:t>
            </a:r>
            <a:r>
              <a:rPr lang="tr-TR" sz="2800" dirty="0"/>
              <a:t>olarak iki tür bütçe uygulaması yapılmaktadır</a:t>
            </a:r>
            <a:r>
              <a:rPr lang="tr-TR" sz="2800" dirty="0" smtClean="0"/>
              <a:t>.</a:t>
            </a:r>
            <a:endParaRPr lang="tr-TR" sz="2800" dirty="0"/>
          </a:p>
        </p:txBody>
      </p:sp>
    </p:spTree>
    <p:extLst>
      <p:ext uri="{BB962C8B-B14F-4D97-AF65-F5344CB8AC3E}">
        <p14:creationId xmlns:p14="http://schemas.microsoft.com/office/powerpoint/2010/main" val="359122901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a:bodyPr>
          <a:lstStyle/>
          <a:p>
            <a:r>
              <a:rPr lang="tr-TR" sz="2800" dirty="0"/>
              <a:t> Sabit bütçe, düzenlendiği tarihten sonraki dönemlerde oluşacak muhtemel  değişiklikler karşısında hiçbir şekilde değiştirilmez.</a:t>
            </a:r>
          </a:p>
          <a:p>
            <a:r>
              <a:rPr lang="tr-TR" sz="2800" dirty="0"/>
              <a:t> Esnek bütçe ise, düzenlendiği tarihten sonraki bir tarihte üretim maliyetlerinde genel yönetim giderlerinin dolaylı etkileri dikkate alınarak ve gelecekteki muhtemel değişikliklere uyarlanabilen bütçelerdir.</a:t>
            </a:r>
          </a:p>
          <a:p>
            <a:r>
              <a:rPr lang="tr-TR" sz="2800" dirty="0"/>
              <a:t> </a:t>
            </a:r>
          </a:p>
        </p:txBody>
      </p:sp>
    </p:spTree>
    <p:extLst>
      <p:ext uri="{BB962C8B-B14F-4D97-AF65-F5344CB8AC3E}">
        <p14:creationId xmlns:p14="http://schemas.microsoft.com/office/powerpoint/2010/main" val="143750969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lnSpcReduction="10000"/>
          </a:bodyPr>
          <a:lstStyle/>
          <a:p>
            <a:r>
              <a:rPr lang="tr-TR" sz="2800" dirty="0"/>
              <a:t> Önceden tahmin esasına dayanan işletme bütçeleri düzenlenirken, işletmenin amaç, hedef ve politikaları doğrultusunda düzenleneceğinden bütün servislerle iş birliği ve bilgi alışverişi yapılmalıdır.</a:t>
            </a:r>
          </a:p>
          <a:p>
            <a:r>
              <a:rPr lang="tr-TR" sz="2800" dirty="0"/>
              <a:t> Bütçelerin dönemi bir yıl olduğundan veriler bir yıllık dönemi kapsamalıdır. Bununla beraber yıllık dönem bütçeleri aylık, üçer aylık dönemler hâlinde düzenlenip bunların  icmali yapılarak yıllık bütçe rakamları tespit edilebilir.</a:t>
            </a:r>
          </a:p>
        </p:txBody>
      </p:sp>
    </p:spTree>
    <p:extLst>
      <p:ext uri="{BB962C8B-B14F-4D97-AF65-F5344CB8AC3E}">
        <p14:creationId xmlns:p14="http://schemas.microsoft.com/office/powerpoint/2010/main" val="67435110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fontScale="85000" lnSpcReduction="20000"/>
          </a:bodyPr>
          <a:lstStyle/>
          <a:p>
            <a:r>
              <a:rPr lang="tr-TR" b="1" dirty="0"/>
              <a:t>İşletmeler Hazırladıkları Bütçeler Sayesinde</a:t>
            </a:r>
          </a:p>
          <a:p>
            <a:r>
              <a:rPr lang="tr-TR" sz="2800" b="1" dirty="0"/>
              <a:t> </a:t>
            </a:r>
            <a:r>
              <a:rPr lang="tr-TR" sz="2400" dirty="0" smtClean="0"/>
              <a:t>Amaçlarını </a:t>
            </a:r>
            <a:r>
              <a:rPr lang="tr-TR" sz="2400" dirty="0"/>
              <a:t>ve hedeflerini tespit eder.</a:t>
            </a:r>
          </a:p>
          <a:p>
            <a:pPr lvl="2"/>
            <a:r>
              <a:rPr lang="tr-TR" sz="2400" dirty="0"/>
              <a:t>Hedefledikleri durum ile gerçekleşen durum arasındaki sapmaları ve nedenlerini tespit ederek gerekli düzeltme işlemini yapar ve ileriye yönelik önlemini alır.</a:t>
            </a:r>
          </a:p>
          <a:p>
            <a:pPr lvl="2"/>
            <a:r>
              <a:rPr lang="tr-TR" sz="2400" dirty="0"/>
              <a:t>Daha akılcı ve sağlıklı sonuçlar elde edilir.</a:t>
            </a:r>
          </a:p>
          <a:p>
            <a:pPr lvl="2"/>
            <a:r>
              <a:rPr lang="tr-TR" sz="2400" dirty="0"/>
              <a:t>Mevcut olanaklarla neler yapılabileceğini ve bu konudaki en doğru ve verimli yolu gösterir.</a:t>
            </a:r>
          </a:p>
          <a:p>
            <a:pPr lvl="2"/>
            <a:r>
              <a:rPr lang="tr-TR" sz="2400" dirty="0"/>
              <a:t>Hedeflere ulaşmak için ilerlenen yolda nelere katlanılacağını gösterir.</a:t>
            </a:r>
          </a:p>
          <a:p>
            <a:pPr lvl="2"/>
            <a:r>
              <a:rPr lang="tr-TR" sz="2400" dirty="0"/>
              <a:t>İşletmenin sahip olduğu kaynakları en etkili şekilde kullanma olanağı sağlar.</a:t>
            </a:r>
          </a:p>
          <a:p>
            <a:pPr lvl="2"/>
            <a:r>
              <a:rPr lang="tr-TR" sz="2400" dirty="0"/>
              <a:t>Yönetimin sağlıklı ve doğru karar vermesine yardımcı olur.</a:t>
            </a:r>
          </a:p>
          <a:p>
            <a:pPr lvl="2"/>
            <a:r>
              <a:rPr lang="tr-TR" sz="2400" dirty="0"/>
              <a:t>Gelir ve giderlerin sürekli kontrol altında tutulmasını sağlar.</a:t>
            </a:r>
          </a:p>
        </p:txBody>
      </p:sp>
    </p:spTree>
    <p:extLst>
      <p:ext uri="{BB962C8B-B14F-4D97-AF65-F5344CB8AC3E}">
        <p14:creationId xmlns:p14="http://schemas.microsoft.com/office/powerpoint/2010/main" val="39030397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lnSpcReduction="10000"/>
          </a:bodyPr>
          <a:lstStyle/>
          <a:p>
            <a:r>
              <a:rPr lang="tr-TR" sz="2400" dirty="0" smtClean="0"/>
              <a:t>Bütçelerin </a:t>
            </a:r>
            <a:r>
              <a:rPr lang="tr-TR" sz="2400" dirty="0"/>
              <a:t>Düzenlenmesinde Dikkat Edilmesi Gereken Konular</a:t>
            </a:r>
          </a:p>
          <a:p>
            <a:pPr lvl="1"/>
            <a:r>
              <a:rPr lang="tr-TR" sz="2200" dirty="0" smtClean="0"/>
              <a:t>Bütçeler </a:t>
            </a:r>
            <a:r>
              <a:rPr lang="tr-TR" sz="2200" dirty="0"/>
              <a:t>geçmiş dönem sonuçlarından yararlanarak ileriye yönelik tahmin esasına göre düzenlenir. Bu nedenle bütçe düzenlenirken öncelikle bakılması gereken yer işletmenin mevcut durumudur.</a:t>
            </a:r>
          </a:p>
          <a:p>
            <a:pPr lvl="1"/>
            <a:r>
              <a:rPr lang="tr-TR" sz="2200" dirty="0" smtClean="0"/>
              <a:t>Bütçe </a:t>
            </a:r>
            <a:r>
              <a:rPr lang="tr-TR" sz="2200" dirty="0"/>
              <a:t>işletmenin yapısına uygun olarak hazırlanır.</a:t>
            </a:r>
          </a:p>
          <a:p>
            <a:pPr lvl="1"/>
            <a:r>
              <a:rPr lang="tr-TR" sz="2200" dirty="0" smtClean="0"/>
              <a:t>Bütçeler </a:t>
            </a:r>
            <a:r>
              <a:rPr lang="tr-TR" sz="2200" dirty="0"/>
              <a:t>belirli bir dönem için düzenlenir bu nedenle bütçe düzenlenirken bu zaman sürecine kesinlikle uyulmalıdır.</a:t>
            </a:r>
          </a:p>
          <a:p>
            <a:pPr lvl="1"/>
            <a:r>
              <a:rPr lang="tr-TR" sz="2200" dirty="0" smtClean="0"/>
              <a:t>Bütçe </a:t>
            </a:r>
            <a:r>
              <a:rPr lang="tr-TR" sz="2200" dirty="0"/>
              <a:t>sistemi ile muhasebe sistemi arasında sağlıklı koordinasyon kurulmalı ve aylık olarak bütçe verileri ile muhasebe verileri kontrol edilmelidir.</a:t>
            </a:r>
          </a:p>
          <a:p>
            <a:endParaRPr lang="tr-TR" sz="2400" dirty="0"/>
          </a:p>
        </p:txBody>
      </p:sp>
    </p:spTree>
    <p:extLst>
      <p:ext uri="{BB962C8B-B14F-4D97-AF65-F5344CB8AC3E}">
        <p14:creationId xmlns:p14="http://schemas.microsoft.com/office/powerpoint/2010/main" val="25069147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a:bodyPr>
          <a:lstStyle/>
          <a:p>
            <a:pPr lvl="1"/>
            <a:r>
              <a:rPr lang="tr-TR" sz="2200" dirty="0"/>
              <a:t>Bütçe kalemleri ilgililer tarafından işletmenin fiili sonuçlarına göre devamlı izlenebilmeye olanak tanıyacak şekilde düzenlenmelidir.</a:t>
            </a:r>
          </a:p>
          <a:p>
            <a:pPr lvl="1"/>
            <a:r>
              <a:rPr lang="tr-TR" sz="2200" dirty="0"/>
              <a:t>Bütçe hazırlanırken kaynak araştırarak bütçe dönemi ile ilgili tahmini kur, enflasyon oranı, parite çalışması yapılmalıdır.</a:t>
            </a:r>
          </a:p>
          <a:p>
            <a:pPr lvl="1"/>
            <a:r>
              <a:rPr lang="tr-TR" sz="2200" dirty="0"/>
              <a:t>Bütçe hazırlanması genellikle kasım ve aralık ayında başlar. En geç 31/12/... tarihinde yönetim kurulu onayı alınmış ve temize çekilmiş olarak ilgili birimlere dağıtımı yapılır.</a:t>
            </a:r>
          </a:p>
          <a:p>
            <a:pPr lvl="1"/>
            <a:r>
              <a:rPr lang="tr-TR" sz="2200" dirty="0"/>
              <a:t>Muhasebe servisi veya bütçe servisi her ay gerçekleşen ve bütçelenen olarak bütçe karşılaştırmasını yapar. İlgili birimlere dağıtır. Bu birimler aylık olarak yapılan bütçe toplantısında bütçeleriyle ilgili gerekli açıklamayı yaparlar.</a:t>
            </a:r>
          </a:p>
          <a:p>
            <a:endParaRPr lang="tr-TR" sz="2400" dirty="0"/>
          </a:p>
        </p:txBody>
      </p:sp>
    </p:spTree>
    <p:extLst>
      <p:ext uri="{BB962C8B-B14F-4D97-AF65-F5344CB8AC3E}">
        <p14:creationId xmlns:p14="http://schemas.microsoft.com/office/powerpoint/2010/main" val="398065025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a:bodyPr>
          <a:lstStyle/>
          <a:p>
            <a:r>
              <a:rPr lang="tr-TR" b="1" dirty="0"/>
              <a:t>Bütçelerin Düzenlenmesi</a:t>
            </a:r>
          </a:p>
          <a:p>
            <a:r>
              <a:rPr lang="tr-TR" sz="2800" dirty="0"/>
              <a:t>İşletme bütçeleri hazırlanırken aşağıdaki sıra takip edilir.</a:t>
            </a:r>
          </a:p>
          <a:p>
            <a:pPr lvl="2"/>
            <a:r>
              <a:rPr lang="tr-TR" sz="2400" dirty="0"/>
              <a:t>Satış Bütçesi</a:t>
            </a:r>
          </a:p>
          <a:p>
            <a:pPr lvl="2"/>
            <a:r>
              <a:rPr lang="tr-TR" sz="2400" dirty="0"/>
              <a:t>Üretim Bütçesi</a:t>
            </a:r>
          </a:p>
          <a:p>
            <a:pPr lvl="2"/>
            <a:r>
              <a:rPr lang="tr-TR" sz="2400" dirty="0" smtClean="0"/>
              <a:t>Direkt </a:t>
            </a:r>
            <a:r>
              <a:rPr lang="tr-TR" sz="2400" dirty="0"/>
              <a:t>İlk Madde ve Malzeme Bütçesi</a:t>
            </a:r>
          </a:p>
          <a:p>
            <a:pPr lvl="2"/>
            <a:r>
              <a:rPr lang="tr-TR" sz="2400" dirty="0"/>
              <a:t>Direkt İşçilik Bütçesi</a:t>
            </a:r>
          </a:p>
          <a:p>
            <a:pPr lvl="2"/>
            <a:r>
              <a:rPr lang="tr-TR" sz="2400" dirty="0"/>
              <a:t>Genel Üretim Giderleri </a:t>
            </a:r>
            <a:r>
              <a:rPr lang="tr-TR" sz="2400" dirty="0" smtClean="0"/>
              <a:t>Bütçesi</a:t>
            </a:r>
            <a:endParaRPr lang="tr-TR" sz="2400" dirty="0"/>
          </a:p>
        </p:txBody>
      </p:sp>
    </p:spTree>
    <p:extLst>
      <p:ext uri="{BB962C8B-B14F-4D97-AF65-F5344CB8AC3E}">
        <p14:creationId xmlns:p14="http://schemas.microsoft.com/office/powerpoint/2010/main" val="34059835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lnSpcReduction="10000"/>
          </a:bodyPr>
          <a:lstStyle/>
          <a:p>
            <a:pPr lvl="2"/>
            <a:r>
              <a:rPr lang="tr-TR" sz="2400" dirty="0"/>
              <a:t>Mamul Stok Bütçesi</a:t>
            </a:r>
          </a:p>
          <a:p>
            <a:pPr lvl="2"/>
            <a:r>
              <a:rPr lang="tr-TR" sz="2400" dirty="0"/>
              <a:t>Satılan Mamullerin Birim Maliyet Bütçesi</a:t>
            </a:r>
          </a:p>
          <a:p>
            <a:pPr lvl="2"/>
            <a:r>
              <a:rPr lang="tr-TR" sz="2400" dirty="0"/>
              <a:t>Araştırma ve Geliştirme Giderleri Bütçesi</a:t>
            </a:r>
          </a:p>
          <a:p>
            <a:pPr lvl="2"/>
            <a:r>
              <a:rPr lang="tr-TR" sz="2400" dirty="0"/>
              <a:t>Pazarlama Satış ve Dağıtım Giderleri Bütçesi</a:t>
            </a:r>
          </a:p>
          <a:p>
            <a:pPr lvl="2"/>
            <a:r>
              <a:rPr lang="tr-TR" sz="2400" dirty="0"/>
              <a:t>Genel Yönetim Giderleri Bütçesi</a:t>
            </a:r>
          </a:p>
          <a:p>
            <a:pPr lvl="2"/>
            <a:r>
              <a:rPr lang="tr-TR" sz="2400" dirty="0"/>
              <a:t>Olağan Faaliyet Gelirleri ve Giderleri Bütçesi</a:t>
            </a:r>
          </a:p>
          <a:p>
            <a:pPr lvl="2"/>
            <a:r>
              <a:rPr lang="tr-TR" sz="2400" dirty="0"/>
              <a:t>Finansman Bütçesi</a:t>
            </a:r>
          </a:p>
          <a:p>
            <a:pPr lvl="2"/>
            <a:r>
              <a:rPr lang="tr-TR" sz="2400" dirty="0"/>
              <a:t>Gelir Tablosu Bütçesi</a:t>
            </a:r>
          </a:p>
          <a:p>
            <a:pPr lvl="2"/>
            <a:r>
              <a:rPr lang="tr-TR" sz="2400" dirty="0"/>
              <a:t>Yatırım Bütçesi</a:t>
            </a:r>
          </a:p>
          <a:p>
            <a:pPr lvl="2"/>
            <a:r>
              <a:rPr lang="tr-TR" sz="2400" dirty="0"/>
              <a:t>Bilanço Bütçesi</a:t>
            </a:r>
          </a:p>
        </p:txBody>
      </p:sp>
    </p:spTree>
    <p:extLst>
      <p:ext uri="{BB962C8B-B14F-4D97-AF65-F5344CB8AC3E}">
        <p14:creationId xmlns:p14="http://schemas.microsoft.com/office/powerpoint/2010/main" val="330598731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a:bodyPr>
          <a:lstStyle/>
          <a:p>
            <a:r>
              <a:rPr lang="tr-TR" sz="2800" dirty="0"/>
              <a:t>Bütçe hazırlamanın ilk basamağıdır. Satış bütçesi hazırlamadan diğer aşamalara geçilemez. Satış bölümü, önümüzdeki bir yıl için aylık bazda miktar ve tutar olarak satış bütçesini hazırlar. Genel müdüre onaylattıktan sonra üretim bölümlerine dağıtımını yapar. Ayrıca satışlarla ilgili; Pazarlama Satış ve Dağıtım Giderleri Bütçesi'ni hazırlar.</a:t>
            </a:r>
          </a:p>
        </p:txBody>
      </p:sp>
    </p:spTree>
    <p:extLst>
      <p:ext uri="{BB962C8B-B14F-4D97-AF65-F5344CB8AC3E}">
        <p14:creationId xmlns:p14="http://schemas.microsoft.com/office/powerpoint/2010/main" val="2282481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a:t>Ürünle İlgili Bilinmesi Gereken Genel </a:t>
            </a:r>
            <a:r>
              <a:rPr lang="tr-TR" b="1" dirty="0" smtClean="0"/>
              <a:t>Özellikler Nelerdir?</a:t>
            </a:r>
            <a:endParaRPr lang="tr-TR" b="1" dirty="0"/>
          </a:p>
        </p:txBody>
      </p:sp>
      <p:sp>
        <p:nvSpPr>
          <p:cNvPr id="2" name="İçerik Yer Tutucusu 1"/>
          <p:cNvSpPr>
            <a:spLocks noGrp="1"/>
          </p:cNvSpPr>
          <p:nvPr>
            <p:ph idx="1"/>
          </p:nvPr>
        </p:nvSpPr>
        <p:spPr/>
        <p:txBody>
          <a:bodyPr>
            <a:normAutofit fontScale="77500" lnSpcReduction="20000"/>
          </a:bodyPr>
          <a:lstStyle/>
          <a:p>
            <a:r>
              <a:rPr lang="tr-TR" sz="2800" b="1" dirty="0" smtClean="0"/>
              <a:t>Dağıtım </a:t>
            </a:r>
            <a:r>
              <a:rPr lang="tr-TR" sz="2800" b="1" dirty="0"/>
              <a:t>kanalları: </a:t>
            </a:r>
            <a:r>
              <a:rPr lang="tr-TR" sz="2800" dirty="0"/>
              <a:t>Dağıtım kanallarının kullanımı, stok durumu ve sevk süreleri, önemli dağıtıcıları, kârlılık oranları,</a:t>
            </a:r>
          </a:p>
          <a:p>
            <a:r>
              <a:rPr lang="tr-TR" sz="2800" b="1" dirty="0"/>
              <a:t>Fiyatlandırma:</a:t>
            </a:r>
            <a:r>
              <a:rPr lang="tr-TR" sz="2800" dirty="0"/>
              <a:t> Fiyatlarda alt ve üst sınırlar, rakiplerin fiyatları ve fiyat stratejileri, ürün üstünlükleri ve avantajları.</a:t>
            </a:r>
          </a:p>
          <a:p>
            <a:r>
              <a:rPr lang="tr-TR" sz="2800" b="1" dirty="0"/>
              <a:t>Reklam ve satış promosyonları: </a:t>
            </a:r>
            <a:r>
              <a:rPr lang="tr-TR" sz="2800" dirty="0"/>
              <a:t>Medya etkinlikleri ve etkinlik maliyetleri, dağıtım kanallarınca yapılan tanıtım faaliyetleri, rakiplerin verdikleri mesajlar ve izledikleri yöntemler ile bu uğurda yaptıkları harcama yükleri.</a:t>
            </a:r>
          </a:p>
          <a:p>
            <a:r>
              <a:rPr lang="tr-TR" sz="2800" b="1" dirty="0"/>
              <a:t>Teknik hizmetler: </a:t>
            </a:r>
            <a:r>
              <a:rPr lang="tr-TR" sz="2800" dirty="0"/>
              <a:t>Garanti, bakım, onarım ve yedek parça sağlama ve karşılama hizmetleri.</a:t>
            </a:r>
          </a:p>
          <a:p>
            <a:r>
              <a:rPr lang="tr-TR" sz="2800" b="1" dirty="0"/>
              <a:t>Destek hizmetler: </a:t>
            </a:r>
            <a:r>
              <a:rPr lang="tr-TR" sz="2800" dirty="0"/>
              <a:t>Ürünün kullanımı ve dağıtımıyla ilgili danışmanlık ve eğitim faaliyetleri ile bilgilendirme, şikâyetleri karşılama hizmetleri.</a:t>
            </a:r>
          </a:p>
          <a:p>
            <a:endParaRPr lang="tr-TR" sz="3200" dirty="0"/>
          </a:p>
          <a:p>
            <a:endParaRPr lang="tr-TR" sz="6000" dirty="0"/>
          </a:p>
        </p:txBody>
      </p:sp>
    </p:spTree>
    <p:extLst>
      <p:ext uri="{BB962C8B-B14F-4D97-AF65-F5344CB8AC3E}">
        <p14:creationId xmlns:p14="http://schemas.microsoft.com/office/powerpoint/2010/main" val="313348845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grpSp>
        <p:nvGrpSpPr>
          <p:cNvPr id="5" name="Group 7"/>
          <p:cNvGrpSpPr>
            <a:grpSpLocks noChangeAspect="1"/>
          </p:cNvGrpSpPr>
          <p:nvPr/>
        </p:nvGrpSpPr>
        <p:grpSpPr bwMode="auto">
          <a:xfrm>
            <a:off x="2771775" y="0"/>
            <a:ext cx="3816350" cy="6934200"/>
            <a:chOff x="1746" y="0"/>
            <a:chExt cx="2404" cy="4368"/>
          </a:xfrm>
        </p:grpSpPr>
        <p:sp>
          <p:nvSpPr>
            <p:cNvPr id="6" name="AutoShape 6"/>
            <p:cNvSpPr>
              <a:spLocks noChangeAspect="1" noChangeArrowheads="1" noTextEdit="1"/>
            </p:cNvSpPr>
            <p:nvPr/>
          </p:nvSpPr>
          <p:spPr bwMode="auto">
            <a:xfrm>
              <a:off x="1746" y="0"/>
              <a:ext cx="2404" cy="4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946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 y="0"/>
              <a:ext cx="2414" cy="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475530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fontScale="85000" lnSpcReduction="20000"/>
          </a:bodyPr>
          <a:lstStyle/>
          <a:p>
            <a:r>
              <a:rPr lang="tr-TR" sz="2800" dirty="0"/>
              <a:t>Yapılacak bütçeleme çalışmasının ilk ve en önemli kısmını oluşturmakta olan satış hasılatının tahmini, satış yöneticisi ve çalışanlarının geçmiş tecrübeleri, öngörülen fiyat politikası, makro ekonominin ve sektörün göstereceği kondisyonun tahmini ve rekabetin boyutuna göre oluşturulmaktadır</a:t>
            </a:r>
            <a:r>
              <a:rPr lang="tr-TR" sz="2800" dirty="0" smtClean="0"/>
              <a:t>.</a:t>
            </a:r>
            <a:r>
              <a:rPr lang="tr-TR" sz="2800" dirty="0"/>
              <a:t> </a:t>
            </a:r>
          </a:p>
          <a:p>
            <a:r>
              <a:rPr lang="tr-TR" sz="2800" dirty="0"/>
              <a:t>Yapılan satış tahmini, üretim tahminini, gelirlerin tahminini ve değişken maliyetleri doğrudan etkilemektedir. Bu etkileşimi şekildeki kırmızı oklarla izleyebilmekteyiz</a:t>
            </a:r>
            <a:r>
              <a:rPr lang="tr-TR" sz="2800" dirty="0" smtClean="0"/>
              <a:t>.</a:t>
            </a:r>
            <a:r>
              <a:rPr lang="tr-TR" sz="2800" dirty="0"/>
              <a:t> </a:t>
            </a:r>
          </a:p>
          <a:p>
            <a:r>
              <a:rPr lang="tr-TR" sz="2800" dirty="0"/>
              <a:t>Satış bütçesinin başlangıç noktası olan satış tahminlerinde bulunmak, çok çeşitli kriterin söz konusu olduğu bu aşamada, defalarca revizyon yapmak ve alternatif senaryolar hazırlamak gerekebilmektedir</a:t>
            </a:r>
            <a:r>
              <a:rPr lang="tr-TR" sz="2800" dirty="0" smtClean="0"/>
              <a:t>.</a:t>
            </a:r>
            <a:endParaRPr lang="tr-TR" sz="2800" dirty="0"/>
          </a:p>
        </p:txBody>
      </p:sp>
    </p:spTree>
    <p:extLst>
      <p:ext uri="{BB962C8B-B14F-4D97-AF65-F5344CB8AC3E}">
        <p14:creationId xmlns:p14="http://schemas.microsoft.com/office/powerpoint/2010/main" val="263016110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fontScale="92500"/>
          </a:bodyPr>
          <a:lstStyle/>
          <a:p>
            <a:r>
              <a:rPr lang="tr-TR" sz="2800" dirty="0" err="1"/>
              <a:t>Qualis</a:t>
            </a:r>
            <a:r>
              <a:rPr lang="tr-TR" sz="2800" dirty="0"/>
              <a:t> Budget ile bütçe sorumlusu ürün ve satıcı bazına kadar ayrıntılı olarak satış tahminleri yapabilmekte, bu sayede hedeflerini ürün bazında tayin edebildiği gibi, fiyat politikasını da dönemler itibarıyla hedefleyebilmektedir</a:t>
            </a:r>
            <a:r>
              <a:rPr lang="tr-TR" sz="2800" dirty="0" smtClean="0"/>
              <a:t>.</a:t>
            </a:r>
            <a:r>
              <a:rPr lang="tr-TR" sz="2800" dirty="0"/>
              <a:t> </a:t>
            </a:r>
          </a:p>
          <a:p>
            <a:r>
              <a:rPr lang="tr-TR" sz="2800" dirty="0"/>
              <a:t>Revizyon ve senaryo seçenekleri ile tahminler güncellenebilir ve alternatif satış politikaları oluşturulabilir. Dinamik bir rekabet ortamında statik bir bütçe yerine, güncellenebilen ve politika değişikliğine gidilebilen bütçe olanağı sağlanmaktadır</a:t>
            </a:r>
            <a:r>
              <a:rPr lang="tr-TR" sz="2800" dirty="0" smtClean="0"/>
              <a:t>.</a:t>
            </a:r>
            <a:endParaRPr lang="tr-TR" sz="2800" dirty="0"/>
          </a:p>
        </p:txBody>
      </p:sp>
    </p:spTree>
    <p:extLst>
      <p:ext uri="{BB962C8B-B14F-4D97-AF65-F5344CB8AC3E}">
        <p14:creationId xmlns:p14="http://schemas.microsoft.com/office/powerpoint/2010/main" val="357699515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fontScale="77500" lnSpcReduction="20000"/>
          </a:bodyPr>
          <a:lstStyle/>
          <a:p>
            <a:r>
              <a:rPr lang="tr-TR" sz="2800" dirty="0"/>
              <a:t> </a:t>
            </a:r>
            <a:r>
              <a:rPr lang="tr-TR" sz="2800" dirty="0" smtClean="0"/>
              <a:t>Satın </a:t>
            </a:r>
            <a:r>
              <a:rPr lang="tr-TR" sz="2800" dirty="0"/>
              <a:t>Alma taleplerinin yetki dahilinde yapılmasını ve satın alma biriminde toplanmasını sağlar. Satın alma talepleri için onay modülüne sahiptir. Onay modülü işletmelerin	yönetsel	yapısına	uyumlu	çalışabileceği	gibi	kendi	içinde	de	onay prosedürlerinin oluşturulmasına imkân verir. Kritik stok seviyelerini tedarik süresi, devir hızı, raf ömrü gibi parametreleri göz önüne alarak belirler. Kritik stok seviyesi düşmüş ürünlerde satın alma birimlerine otomatik makro satın alma bütçesinin yıllık bazda yapılması, uygulanacak zaman dilimlerine (3 aylık, aylık, haftalık vb.) dağıtılması, bütçenin ilgili birimlere dağıtılması, satın almaların planlama/kesinleşme/tahakkuk aşamalarında bütçe kalanına (parasal ya da </a:t>
            </a:r>
            <a:r>
              <a:rPr lang="tr-TR" sz="2800" dirty="0" err="1"/>
              <a:t>miktarsal</a:t>
            </a:r>
            <a:r>
              <a:rPr lang="tr-TR" sz="2800" dirty="0"/>
              <a:t>) göre kontrolü, satın alma talimatlarını onay zincirine bağlı kalarak başlatır. Stoktaki ürünler için onay dâhilinde otomatik talep karşılamayı sağlar</a:t>
            </a:r>
            <a:r>
              <a:rPr lang="tr-TR" sz="2800" dirty="0" smtClean="0"/>
              <a:t>.</a:t>
            </a:r>
            <a:endParaRPr lang="tr-TR" sz="2800" dirty="0"/>
          </a:p>
        </p:txBody>
      </p:sp>
    </p:spTree>
    <p:extLst>
      <p:ext uri="{BB962C8B-B14F-4D97-AF65-F5344CB8AC3E}">
        <p14:creationId xmlns:p14="http://schemas.microsoft.com/office/powerpoint/2010/main" val="324422555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fontScale="92500" lnSpcReduction="10000"/>
          </a:bodyPr>
          <a:lstStyle/>
          <a:p>
            <a:r>
              <a:rPr lang="tr-TR" sz="2800" dirty="0"/>
              <a:t>Onaylı tedarikçilerle ilgili sözleşmeleri elektronik ortamda saklar ve her bir sipariş teslim aşamasında tedarikçi ile yapılan sözleşme koşullarına ne kadar bağlı kalındığını denetler. Siparişlerin stoklara alınması ile birlikte belge girişlerinin (irsaliye, fatura, garanti vb.) yapılmasını sağlar. Satın alınan ürünler ile ilgili her türlü özellik detayının tanımlanabileceği fonksiyonlara sahiptir. Tedarikçiler ile ilgili belgeleri ve dokümanları saklar. Teminat mektupları gibi kıymetli evraklar için tarih bazında kontrol işlemleri yaparak olası riskleri önler.</a:t>
            </a:r>
          </a:p>
        </p:txBody>
      </p:sp>
    </p:spTree>
    <p:extLst>
      <p:ext uri="{BB962C8B-B14F-4D97-AF65-F5344CB8AC3E}">
        <p14:creationId xmlns:p14="http://schemas.microsoft.com/office/powerpoint/2010/main" val="255108829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fontScale="85000" lnSpcReduction="20000"/>
          </a:bodyPr>
          <a:lstStyle/>
          <a:p>
            <a:r>
              <a:rPr lang="tr-TR" sz="2800" dirty="0"/>
              <a:t>İnsan Kaynakları Yönetimi (İKY) kavramı özellikle son 20 yılda yaygın olarak kullanılmaya başlanmış ve her geçen gün önemi daha iyi kavranan bir işletme fonksiyonu olmuştur. İKY, iş görenlerle örgüt hedeflerini uyumlaştırmada en önemli işletme işlevlerinden biri olurken, aynı zamanda iş görenlerin iş doyumunun sağlanması yoluna hizmet etmektedir.</a:t>
            </a:r>
          </a:p>
          <a:p>
            <a:r>
              <a:rPr lang="tr-TR" sz="2800" dirty="0"/>
              <a:t>Bu süreç İKY politika ve stratejilerinin belirlenmesinden başlayan, insan gücü planlaması ile devam eden, iş gören tedarik ve seçim işleminden oryantasyon eğitimine,  ücret yönetiminden iş görenlerin geliştirilmesi, performanslarının değerlendirilmesi ve kariyerlerinin yönetilmesine kadar uzanmaktadır</a:t>
            </a:r>
            <a:r>
              <a:rPr lang="tr-TR" sz="2800" dirty="0" smtClean="0"/>
              <a:t>.</a:t>
            </a:r>
            <a:endParaRPr lang="tr-TR" sz="2800" dirty="0"/>
          </a:p>
        </p:txBody>
      </p:sp>
    </p:spTree>
    <p:extLst>
      <p:ext uri="{BB962C8B-B14F-4D97-AF65-F5344CB8AC3E}">
        <p14:creationId xmlns:p14="http://schemas.microsoft.com/office/powerpoint/2010/main" val="129850489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lnSpcReduction="10000"/>
          </a:bodyPr>
          <a:lstStyle/>
          <a:p>
            <a:r>
              <a:rPr lang="tr-TR" sz="2800" dirty="0"/>
              <a:t> </a:t>
            </a:r>
            <a:r>
              <a:rPr lang="tr-TR" sz="2800" dirty="0" smtClean="0"/>
              <a:t>Örgütler </a:t>
            </a:r>
            <a:r>
              <a:rPr lang="tr-TR" sz="2800" dirty="0"/>
              <a:t>küresel pazarda rekabet edebilmek ve hayatta kalabilmek için pek çok kaynağa ihtiyaç duymaktadır. Ancak bugün hiçbir kaynak insan kaynağı kadar önemli olmamıştır. Çünkü işletmelerin belirlenen stratejiler çerçevesinde amaçlara ulaşabilmeleri ancak nitelik ve nicelik yönünden gerekli iş görene, verimli iş görene ve istikrarlı iş görene bağlı olmaktadır. Bu sayılan niteliklere sahip iş görenler ise ancak İKY uygulamalarının etkin bir şekilde uygulanması ile mümkün olmaktadır</a:t>
            </a:r>
            <a:r>
              <a:rPr lang="tr-TR" sz="2800" dirty="0" smtClean="0"/>
              <a:t>.</a:t>
            </a:r>
            <a:endParaRPr lang="tr-TR" sz="2800" dirty="0"/>
          </a:p>
        </p:txBody>
      </p:sp>
    </p:spTree>
    <p:extLst>
      <p:ext uri="{BB962C8B-B14F-4D97-AF65-F5344CB8AC3E}">
        <p14:creationId xmlns:p14="http://schemas.microsoft.com/office/powerpoint/2010/main" val="28602445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a:bodyPr>
          <a:lstStyle/>
          <a:p>
            <a:r>
              <a:rPr lang="tr-TR" sz="2800" dirty="0" smtClean="0"/>
              <a:t>Toplam </a:t>
            </a:r>
            <a:r>
              <a:rPr lang="tr-TR" sz="2800" dirty="0"/>
              <a:t>Kalite Yönetimi’nde anahtar kelime "</a:t>
            </a:r>
            <a:r>
              <a:rPr lang="tr-TR" sz="2800" dirty="0" err="1"/>
              <a:t>insan"dır</a:t>
            </a:r>
            <a:r>
              <a:rPr lang="tr-TR" sz="2800" dirty="0"/>
              <a:t>. İnsan, bir kuruluşun en  değerli varlığıdır. İnsana yapılan yatırım geri dönüşü en hızlı olan yatırımdır. Müşterilerinizi tatmin edecek, satışınızı ve kârınızı artıracak olanlar, bu insanlardır. Ancak insan, değerli bir kristal gibidir, her an kırılabilir, kırılan parçalar sizin ve müşterilerinizin ellerini kesebilir. İşte bu yüzden insan yönetimi dikkat ister, sabır ister, hoşgörü ister, motivasyon ister. Kısacası, liderlik ister</a:t>
            </a:r>
            <a:r>
              <a:rPr lang="tr-TR" sz="2800" dirty="0" smtClean="0"/>
              <a:t>.</a:t>
            </a:r>
            <a:endParaRPr lang="tr-TR" sz="2800" dirty="0"/>
          </a:p>
        </p:txBody>
      </p:sp>
    </p:spTree>
    <p:extLst>
      <p:ext uri="{BB962C8B-B14F-4D97-AF65-F5344CB8AC3E}">
        <p14:creationId xmlns:p14="http://schemas.microsoft.com/office/powerpoint/2010/main" val="15329489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lnSpcReduction="10000"/>
          </a:bodyPr>
          <a:lstStyle/>
          <a:p>
            <a:r>
              <a:rPr lang="tr-TR" sz="2800" dirty="0"/>
              <a:t> </a:t>
            </a:r>
            <a:r>
              <a:rPr lang="tr-TR" sz="2800" dirty="0" smtClean="0"/>
              <a:t>Bu </a:t>
            </a:r>
            <a:r>
              <a:rPr lang="tr-TR" sz="2800" dirty="0"/>
              <a:t>liderlikte hayati önem taşıyan iki önemli kavram vardır; iletişim ve saydamlık. Yöneticiler her konuda açık olmalı ve insanlarda önce yönetime güven duygusunu yerleştirebilmelidir. Tüm iletişim kanallarını açık ve işler hâle getirerek çalışanlarla iki yönlü iletişimi mükemmel bir duruma getirmek gereklidir. Ancak bunu yapabilmek için yatay organizasyona geçmek, hiyerarşiyi ortadan kaldırmak, açık kapı politikaları uygulamak ve alçak gönüllü olmak gereklidir</a:t>
            </a:r>
            <a:r>
              <a:rPr lang="tr-TR" sz="2800" dirty="0" smtClean="0"/>
              <a:t>.</a:t>
            </a:r>
            <a:endParaRPr lang="tr-TR" sz="2800" dirty="0"/>
          </a:p>
        </p:txBody>
      </p:sp>
    </p:spTree>
    <p:extLst>
      <p:ext uri="{BB962C8B-B14F-4D97-AF65-F5344CB8AC3E}">
        <p14:creationId xmlns:p14="http://schemas.microsoft.com/office/powerpoint/2010/main" val="57977313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a:bodyPr>
          <a:lstStyle/>
          <a:p>
            <a:r>
              <a:rPr lang="tr-TR" sz="2800" dirty="0"/>
              <a:t> </a:t>
            </a:r>
            <a:r>
              <a:rPr lang="tr-TR" sz="2800" dirty="0" smtClean="0"/>
              <a:t>Öncelikle </a:t>
            </a:r>
            <a:r>
              <a:rPr lang="tr-TR" sz="2800" dirty="0"/>
              <a:t>uygulamakta olduğunuz çalışanların yönetimi süreci ve sisteminiz, kurumun politika ve stratejilerine ve kurum kültürüne uygun değilse bunu değiştiriniz. Eğer kurumun kültür ve değerlerini bilmiyorsanız bunu araştırınız. Kurum kültürünüzü bilmeden, insan yönetimini temel değerlerinizle, iletişim planlarınızla aynı potaya koyamazsınız</a:t>
            </a:r>
            <a:r>
              <a:rPr lang="tr-TR" sz="2800" dirty="0" smtClean="0"/>
              <a:t>.</a:t>
            </a:r>
            <a:endParaRPr lang="tr-TR" sz="2800" dirty="0"/>
          </a:p>
        </p:txBody>
      </p:sp>
    </p:spTree>
    <p:extLst>
      <p:ext uri="{BB962C8B-B14F-4D97-AF65-F5344CB8AC3E}">
        <p14:creationId xmlns:p14="http://schemas.microsoft.com/office/powerpoint/2010/main" val="3009445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KISIM 2 </a:t>
            </a:r>
            <a:r>
              <a:rPr lang="tr-TR" b="1" dirty="0"/>
              <a:t>- 2.	REKABET </a:t>
            </a:r>
            <a:r>
              <a:rPr lang="tr-TR" b="1" dirty="0" smtClean="0"/>
              <a:t>KOŞULLARI</a:t>
            </a:r>
            <a:br>
              <a:rPr lang="tr-TR" b="1" dirty="0" smtClean="0"/>
            </a:br>
            <a:r>
              <a:rPr lang="tr-TR" b="1" dirty="0" smtClean="0"/>
              <a:t>Rekabet Nedir?</a:t>
            </a:r>
            <a:endParaRPr lang="tr-TR" b="1" dirty="0"/>
          </a:p>
        </p:txBody>
      </p:sp>
      <p:sp>
        <p:nvSpPr>
          <p:cNvPr id="2" name="İçerik Yer Tutucusu 1"/>
          <p:cNvSpPr>
            <a:spLocks noGrp="1"/>
          </p:cNvSpPr>
          <p:nvPr>
            <p:ph idx="1"/>
          </p:nvPr>
        </p:nvSpPr>
        <p:spPr/>
        <p:txBody>
          <a:bodyPr>
            <a:normAutofit fontScale="77500" lnSpcReduction="20000"/>
          </a:bodyPr>
          <a:lstStyle/>
          <a:p>
            <a:r>
              <a:rPr lang="tr-TR" sz="3200" dirty="0"/>
              <a:t>Rekabet, sosyal hayatta kimin daha iyi olduğunun bilinmediği durumlarda, bunu belirleme yoludur. Ekonomik yaşamda olduğu gibi, sosyal yaşamın diğer bölümlerinde de, rekabet bize belirli bir durumda kimin başarılı olduğunu gösterirken, kişiler üzerinde de, en iyi ikinci olandan da başarılı olmak için daha çok gayret göstermek gibi bir etki yapar. Rekabet kişileri, bilgi ve </a:t>
            </a:r>
            <a:r>
              <a:rPr lang="tr-TR" sz="3200" dirty="0" smtClean="0"/>
              <a:t>becerilerinin </a:t>
            </a:r>
            <a:r>
              <a:rPr lang="tr-TR" sz="3200" dirty="0"/>
              <a:t>tümünü kullanmaya teşvikte, bilinen en etkin yoldur. Kişilerin, diğerlerinden daha başarılı olmak için tüm faydalı bilgi ve becerilerinden yararlanması da toplumsal bir kazançtır ve en iyinin tespiti usulü olan rekabet, en fazla yeni toplumsal değerin de ortaya çıkmasını sağlar.</a:t>
            </a:r>
          </a:p>
          <a:p>
            <a:endParaRPr lang="tr-TR" sz="3200" dirty="0"/>
          </a:p>
          <a:p>
            <a:endParaRPr lang="tr-TR" sz="6000" dirty="0"/>
          </a:p>
        </p:txBody>
      </p:sp>
    </p:spTree>
    <p:extLst>
      <p:ext uri="{BB962C8B-B14F-4D97-AF65-F5344CB8AC3E}">
        <p14:creationId xmlns:p14="http://schemas.microsoft.com/office/powerpoint/2010/main" val="200816006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fontScale="85000" lnSpcReduction="10000"/>
          </a:bodyPr>
          <a:lstStyle/>
          <a:p>
            <a:r>
              <a:rPr lang="tr-TR" sz="2800" dirty="0" smtClean="0"/>
              <a:t>İşe </a:t>
            </a:r>
            <a:r>
              <a:rPr lang="tr-TR" sz="2800" dirty="0"/>
              <a:t>alma yöntemleriniz ve mülakat tekniklerinizden başlayarak tüm süreçlerinizi, kendinizi çalışanın yerine koyarak ve çalışanların görüşlerini, önerilerini alarak yeniden tasarlayınız. İşe yeni girenlerin, tüm çalışanlar gibi politika ve stratejileri, hedefleri bilmesini ve kurumun kültürü hakkında bilgi sahibi olmasını sağlayınız. İş pozisyonlarına göre çalışanların gerekli eğitimleri almalarını sağlayınız. İnsanların kendilerini geliştirmelerine olanak veriniz, onlardan beklediklerinizi ve gelişmeye açık olan yönlerini tam bir açıklıkla söyleyiniz. Yöneticilerden geri besleme bilgisi almayan insanın beklentilerinizi bilmesi ve bu beklentilere göre kendi eksiklerini giderebilmesi mümkün değildir.</a:t>
            </a:r>
          </a:p>
        </p:txBody>
      </p:sp>
    </p:spTree>
    <p:extLst>
      <p:ext uri="{BB962C8B-B14F-4D97-AF65-F5344CB8AC3E}">
        <p14:creationId xmlns:p14="http://schemas.microsoft.com/office/powerpoint/2010/main" val="122925031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a:bodyPr>
          <a:lstStyle/>
          <a:p>
            <a:r>
              <a:rPr lang="tr-TR" sz="2400" dirty="0"/>
              <a:t>Onlara başarılı olduklarında ve olumlu gelişmelerinde teşekkürde cimrilik etmeyiniz.</a:t>
            </a:r>
          </a:p>
          <a:p>
            <a:r>
              <a:rPr lang="tr-TR" sz="2400" dirty="0" smtClean="0"/>
              <a:t>Örgüt </a:t>
            </a:r>
            <a:r>
              <a:rPr lang="tr-TR" sz="2400" dirty="0"/>
              <a:t>kültürünüze uygun ödül sistemleri geliştirmeniz ve bu ödülleri çalışanlar tarafından gösterilen adaylar arasından, onların değerlendirmelerine göre sürekli olarak veriniz. İnsanları motive ediniz. Motivasyon her zaman yüksek ücret demek değildir. Bazen insanlar çok küçük şeylerle mutlu olabilirler (tıpkı çok küçük şeylerle kırılabilecekleri gibi). İnsanlara güç veriniz. Onları yetkilendiriniz</a:t>
            </a:r>
            <a:r>
              <a:rPr lang="tr-TR" sz="2400" dirty="0" smtClean="0"/>
              <a:t>.</a:t>
            </a:r>
            <a:endParaRPr lang="tr-TR" sz="2400" dirty="0"/>
          </a:p>
        </p:txBody>
      </p:sp>
    </p:spTree>
    <p:extLst>
      <p:ext uri="{BB962C8B-B14F-4D97-AF65-F5344CB8AC3E}">
        <p14:creationId xmlns:p14="http://schemas.microsoft.com/office/powerpoint/2010/main" val="37485337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a:bodyPr>
          <a:lstStyle/>
          <a:p>
            <a:r>
              <a:rPr lang="tr-TR" sz="2400" dirty="0"/>
              <a:t>Ekip çalışmalarını devamlı teşvik etmek, çalışanların önerilerine kulak tıkamamak, onlara mutlaka cevap vermek ve neticeleri etkileyen olumlu önerileri ödüllendirmek Toplam Kalite Yönetimi’nin vazgeçilmez gerekleridir.</a:t>
            </a:r>
          </a:p>
          <a:p>
            <a:r>
              <a:rPr lang="tr-TR" sz="2400" dirty="0"/>
              <a:t>Bugün "ergonomi", toplam kalite yönetiminde önemli bir yer tutmaktadır. İnsanın çalışma ortamı, insan makine ilişkisi, bilimsel olarak ve insanın verimini artıracak, onun sağlığını koruyacak bir biçimde planlanmalıdır; iş kazalarını yok etmek için tüm tedbirler alınmalıdır</a:t>
            </a:r>
            <a:r>
              <a:rPr lang="tr-TR" sz="2400" dirty="0" smtClean="0"/>
              <a:t>.</a:t>
            </a:r>
            <a:endParaRPr lang="tr-TR" sz="2400" dirty="0"/>
          </a:p>
        </p:txBody>
      </p:sp>
    </p:spTree>
    <p:extLst>
      <p:ext uri="{BB962C8B-B14F-4D97-AF65-F5344CB8AC3E}">
        <p14:creationId xmlns:p14="http://schemas.microsoft.com/office/powerpoint/2010/main" val="277896271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fontScale="92500" lnSpcReduction="20000"/>
          </a:bodyPr>
          <a:lstStyle/>
          <a:p>
            <a:r>
              <a:rPr lang="tr-TR" sz="2400" dirty="0"/>
              <a:t>Bütün bu olumlu girişimleri yaparken zaman zaman, çalışanın sizi ve kurumu nasıl gördüğünü ve değerlendirdiğini bilmek ve onların geri beslemelerine göre yönetimi yeniden yönlendirmek gereklidir. Bir veya iki yılda bir yapılacak, çalışanların tutum araştırma anketleridir. Bu anketler sizin dışınızda, bağımsız bir kuruluşa ve tamamen anonim bir biçimde yaptırılmalı, çalışanlar hiç korkmadan açık bir şekilde bu anket sorularını cevaplandırabilmelidir. Sorular bilimsel bir biçimde ve kurumun kimliğine uygun hazırlanmalı, istatistik biliminin bütün imkânlarından yararlanmalıdır. Bu sorular o şekilde tasarlanmalıdır ki neticede faaliyetlerin etkinliği, yöneticilerin kalitesi, işletmenin saygınlığı, yöneticilerle iletişim ve yardımlaşma, kurumun geleceğine ilişkin düşünceler, ücretler, terfiler, kalite geliştirme, eğitim ve kurumla özdeşleşme gibi konularda çalışanların görüşü ortaya çıkmalıdır</a:t>
            </a:r>
            <a:r>
              <a:rPr lang="tr-TR" sz="2400" dirty="0" smtClean="0"/>
              <a:t>.</a:t>
            </a:r>
            <a:endParaRPr lang="tr-TR" sz="2400" dirty="0"/>
          </a:p>
        </p:txBody>
      </p:sp>
    </p:spTree>
    <p:extLst>
      <p:ext uri="{BB962C8B-B14F-4D97-AF65-F5344CB8AC3E}">
        <p14:creationId xmlns:p14="http://schemas.microsoft.com/office/powerpoint/2010/main" val="388400209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fontScale="92500" lnSpcReduction="10000"/>
          </a:bodyPr>
          <a:lstStyle/>
          <a:p>
            <a:r>
              <a:rPr lang="tr-TR" sz="2400" dirty="0"/>
              <a:t>Bu anketlerin sonuçlarından korkmayınız, cesur olunuz, birçok olumsuz görüşle karşılaşabilirsiniz ancak önlemler alınız ve devamlı iyileştirme programları uygulayınız, bir sonraki ankette daha iyi neticeler elde edebilmek için neler yapabileceğinizi yine çalışanlarla birlikte saptayıp, yönetim süreçlerinizi yeniden tasarlayınız.</a:t>
            </a:r>
          </a:p>
          <a:p>
            <a:r>
              <a:rPr lang="tr-TR" sz="2400" dirty="0"/>
              <a:t>Son olarak yine insan kaynakları departmanı olarak iletişim karşımıza çıkmaktadır. Çalışanlarınızla devamlı iki yönlü iletişim içinde olunuz. Bütün, parçalarının toplamından büyüktür. İnsanların ortak bir hedefe doğru, tatmin edilmiş ve mutlu bir şekilde, sistematik hareketi ile aşılamayacak hiç bir engel yoktur.</a:t>
            </a:r>
          </a:p>
          <a:p>
            <a:r>
              <a:rPr lang="tr-TR" sz="2400" dirty="0"/>
              <a:t>İnsanları kaynak olarak görmeyiniz ama tüm kaynaklarınızı insanların mutluluğu için seferber ediniz.</a:t>
            </a:r>
          </a:p>
        </p:txBody>
      </p:sp>
    </p:spTree>
    <p:extLst>
      <p:ext uri="{BB962C8B-B14F-4D97-AF65-F5344CB8AC3E}">
        <p14:creationId xmlns:p14="http://schemas.microsoft.com/office/powerpoint/2010/main" val="126702559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800" b="1" dirty="0"/>
              <a:t>BÜTÇELEME SİSTEMİ</a:t>
            </a:r>
            <a:endParaRPr lang="tr-TR" dirty="0"/>
          </a:p>
        </p:txBody>
      </p:sp>
      <p:sp>
        <p:nvSpPr>
          <p:cNvPr id="3" name="İçerik Yer Tutucusu 2"/>
          <p:cNvSpPr>
            <a:spLocks noGrp="1"/>
          </p:cNvSpPr>
          <p:nvPr>
            <p:ph idx="1"/>
          </p:nvPr>
        </p:nvSpPr>
        <p:spPr/>
        <p:txBody>
          <a:bodyPr>
            <a:normAutofit/>
          </a:bodyPr>
          <a:lstStyle/>
          <a:p>
            <a:r>
              <a:rPr lang="tr-TR" sz="2000" dirty="0"/>
              <a:t>Yeni yatırım için sağlanan fonların maliyetleri ve nakit bütçesine olan etkileri özenle dikkate alınmalıdır. Bu aşamada sağlanan kaynağın borç veya </a:t>
            </a:r>
            <a:r>
              <a:rPr lang="tr-TR" sz="2000" dirty="0" err="1"/>
              <a:t>özkaynak</a:t>
            </a:r>
            <a:r>
              <a:rPr lang="tr-TR" sz="2000" dirty="0"/>
              <a:t> olmasına göre etkileri farklı olabilmektedir. </a:t>
            </a:r>
          </a:p>
          <a:p>
            <a:r>
              <a:rPr lang="tr-TR" sz="2000" dirty="0"/>
              <a:t>Yatırım bütçesi çalışmaları esas olarak yapılması düşünülen yatırımların ya da fizibilite çalışmalarının dönüşünün ölçülmesinde kullanılmaktadır. Projelendirilecek olan bir yatırım bütçesi, projenin uygulanıp uygulanmayacağı hakkında bilgi verebileceği gibi, alternatif projeler ile kıyaslama imkânını da sunmakta ve aralarından birinin seçilmesini sağlamaktadır. </a:t>
            </a:r>
          </a:p>
          <a:p>
            <a:r>
              <a:rPr lang="tr-TR" sz="2000" dirty="0"/>
              <a:t>Alternatifli projeler </a:t>
            </a:r>
            <a:r>
              <a:rPr lang="tr-TR" sz="2000" dirty="0" err="1"/>
              <a:t>Qualis</a:t>
            </a:r>
            <a:r>
              <a:rPr lang="tr-TR" sz="2000" dirty="0"/>
              <a:t> Budget (firma yazılımı)’te oluşturularak kıyaslaması yapılabilmekte, karar verilen bir proje neticesinde bütçelerde revizyona gidilebilmektedir.</a:t>
            </a:r>
          </a:p>
          <a:p>
            <a:endParaRPr lang="tr-TR" sz="2000" dirty="0"/>
          </a:p>
        </p:txBody>
      </p:sp>
    </p:spTree>
    <p:extLst>
      <p:ext uri="{BB962C8B-B14F-4D97-AF65-F5344CB8AC3E}">
        <p14:creationId xmlns:p14="http://schemas.microsoft.com/office/powerpoint/2010/main" val="380065217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4800" b="1" dirty="0"/>
              <a:t>BÜTÇELEME SİSTEMİ</a:t>
            </a:r>
            <a:endParaRPr lang="tr-TR" dirty="0"/>
          </a:p>
        </p:txBody>
      </p:sp>
      <p:sp>
        <p:nvSpPr>
          <p:cNvPr id="3" name="İçerik Yer Tutucusu 2"/>
          <p:cNvSpPr>
            <a:spLocks noGrp="1"/>
          </p:cNvSpPr>
          <p:nvPr>
            <p:ph idx="1"/>
          </p:nvPr>
        </p:nvSpPr>
        <p:spPr/>
        <p:txBody>
          <a:bodyPr>
            <a:normAutofit/>
          </a:bodyPr>
          <a:lstStyle/>
          <a:p>
            <a:r>
              <a:rPr lang="tr-TR" dirty="0"/>
              <a:t>Yatırım bütçelemesi yapılarak şu şekilde yatırımlar hakkında kararlar alınabilmektedir:</a:t>
            </a:r>
          </a:p>
          <a:p>
            <a:pPr lvl="1"/>
            <a:r>
              <a:rPr lang="tr-TR" dirty="0"/>
              <a:t>Maliyet tasarrufu sağlayan yatırım kararlarının alınması. Bu hâlde şirketler, yeni varlıklar edinmek ile maliyetleri kısmak arasında bir tercihte bulunmaktadırlar.</a:t>
            </a:r>
          </a:p>
          <a:p>
            <a:pPr lvl="1"/>
            <a:r>
              <a:rPr lang="tr-TR" dirty="0"/>
              <a:t>Üretimin genişletilmesi kararının alınması. Bu hâlde şirketler, satışlardaki artış eğilimine istinaden üretimlerini yeni varlık edinimi yoluyla mı yoksa kapasite artırımı (modernizasyon) yoluyla mı sağlayacaklarına karar vermek durumundadırlar.</a:t>
            </a:r>
          </a:p>
          <a:p>
            <a:pPr lvl="1"/>
            <a:endParaRPr lang="tr-TR" dirty="0"/>
          </a:p>
        </p:txBody>
      </p:sp>
    </p:spTree>
    <p:extLst>
      <p:ext uri="{BB962C8B-B14F-4D97-AF65-F5344CB8AC3E}">
        <p14:creationId xmlns:p14="http://schemas.microsoft.com/office/powerpoint/2010/main" val="105258461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5400" b="1" dirty="0"/>
              <a:t>BÜTÇELEME SİSTEMİ</a:t>
            </a:r>
            <a:endParaRPr lang="tr-TR" dirty="0"/>
          </a:p>
        </p:txBody>
      </p:sp>
      <p:sp>
        <p:nvSpPr>
          <p:cNvPr id="3" name="İçerik Yer Tutucusu 2"/>
          <p:cNvSpPr>
            <a:spLocks noGrp="1"/>
          </p:cNvSpPr>
          <p:nvPr>
            <p:ph idx="1"/>
          </p:nvPr>
        </p:nvSpPr>
        <p:spPr/>
        <p:txBody>
          <a:bodyPr>
            <a:normAutofit fontScale="92500"/>
          </a:bodyPr>
          <a:lstStyle/>
          <a:p>
            <a:pPr lvl="1"/>
            <a:r>
              <a:rPr lang="tr-TR" dirty="0"/>
              <a:t>Üretim için makina ve ekipmanın seçimi. Bu hâlde şirketler, alternatif makina ve ekipmanlar arasında en çok tasarrufu </a:t>
            </a:r>
            <a:r>
              <a:rPr lang="tr-TR" dirty="0" err="1"/>
              <a:t>sağlıyacak</a:t>
            </a:r>
            <a:r>
              <a:rPr lang="tr-TR" dirty="0"/>
              <a:t> olan arasından bir tercihte bulunmaktadır.</a:t>
            </a:r>
          </a:p>
          <a:p>
            <a:pPr lvl="1"/>
            <a:r>
              <a:rPr lang="tr-TR" dirty="0"/>
              <a:t>Kiralama veya satın alma kararının alınması. Burada alınması karar  verilen duran varlık ya satın alma yoluyla (muhtemelen kredili olarak) yada finansal kiralama (leasing) yoluyla alınması şeklinde iki alternatif bulunmaktadır. Hangi yöntem daha fazla tasarruf </a:t>
            </a:r>
            <a:r>
              <a:rPr lang="tr-TR" dirty="0" err="1"/>
              <a:t>sağlıyacak</a:t>
            </a:r>
            <a:r>
              <a:rPr lang="tr-TR" dirty="0"/>
              <a:t> ise onun tespit edilmesi gerekmektedir.</a:t>
            </a:r>
          </a:p>
          <a:p>
            <a:pPr lvl="1"/>
            <a:r>
              <a:rPr lang="tr-TR" dirty="0"/>
              <a:t>Yenileme (modernizasyon) kararının alınması. Burada şirketler eski yatırımlarının yenilenmesi ile </a:t>
            </a:r>
            <a:r>
              <a:rPr lang="tr-TR" dirty="0" err="1"/>
              <a:t>sağlıyabilecekleri</a:t>
            </a:r>
            <a:r>
              <a:rPr lang="tr-TR" dirty="0"/>
              <a:t> tasarrufları dikkate almalıdırlar.</a:t>
            </a:r>
          </a:p>
          <a:p>
            <a:endParaRPr lang="tr-TR" sz="2800" dirty="0"/>
          </a:p>
          <a:p>
            <a:endParaRPr lang="tr-TR" sz="2800" dirty="0"/>
          </a:p>
          <a:p>
            <a:endParaRPr lang="tr-TR" dirty="0"/>
          </a:p>
        </p:txBody>
      </p:sp>
    </p:spTree>
    <p:extLst>
      <p:ext uri="{BB962C8B-B14F-4D97-AF65-F5344CB8AC3E}">
        <p14:creationId xmlns:p14="http://schemas.microsoft.com/office/powerpoint/2010/main" val="325679442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5400" b="1" dirty="0"/>
              <a:t>BÜTÇELEME SİSTEMİ</a:t>
            </a:r>
            <a:endParaRPr lang="tr-TR" dirty="0"/>
          </a:p>
        </p:txBody>
      </p:sp>
      <p:sp>
        <p:nvSpPr>
          <p:cNvPr id="3" name="İçerik Yer Tutucusu 2"/>
          <p:cNvSpPr>
            <a:spLocks noGrp="1"/>
          </p:cNvSpPr>
          <p:nvPr>
            <p:ph idx="1"/>
          </p:nvPr>
        </p:nvSpPr>
        <p:spPr/>
        <p:txBody>
          <a:bodyPr>
            <a:normAutofit lnSpcReduction="10000"/>
          </a:bodyPr>
          <a:lstStyle/>
          <a:p>
            <a:r>
              <a:rPr lang="tr-TR" sz="2800" dirty="0"/>
              <a:t>Görüldüğü gibi bütçeleme tekniğini farklı amaçlar için kullanabilmekteyiz. Bu sayede alınacak kararları en az sapma ile önceden belirleyebilmekteyiz ve rekabetin olduğu piyasalarda ise bu, ciddi bir üstünlük sağlamaktadır. Kolay bütçeleme çalışmaları için </a:t>
            </a:r>
            <a:r>
              <a:rPr lang="tr-TR" sz="2800" dirty="0" err="1"/>
              <a:t>Qualis</a:t>
            </a:r>
            <a:r>
              <a:rPr lang="tr-TR" sz="2800" dirty="0"/>
              <a:t> </a:t>
            </a:r>
            <a:r>
              <a:rPr lang="tr-TR" sz="2800" dirty="0" err="1"/>
              <a:t>Budget’in</a:t>
            </a:r>
            <a:r>
              <a:rPr lang="tr-TR" sz="2800" dirty="0"/>
              <a:t> kullanılması da yabancı para biriminde bütçe yapmak, senaryo kurabilmek, kolay revizyon yapabilmek, </a:t>
            </a:r>
            <a:r>
              <a:rPr lang="tr-TR" sz="2800" dirty="0" err="1"/>
              <a:t>formülasyon</a:t>
            </a:r>
            <a:r>
              <a:rPr lang="tr-TR" sz="2800" dirty="0"/>
              <a:t> imkânı vb. sunduğu işlem özellikleri ile hatasız ve çabuk bütçe oluşturulabilmektedir.</a:t>
            </a:r>
          </a:p>
          <a:p>
            <a:endParaRPr lang="tr-TR" sz="2800" dirty="0"/>
          </a:p>
          <a:p>
            <a:endParaRPr lang="tr-TR" dirty="0"/>
          </a:p>
        </p:txBody>
      </p:sp>
    </p:spTree>
    <p:extLst>
      <p:ext uri="{BB962C8B-B14F-4D97-AF65-F5344CB8AC3E}">
        <p14:creationId xmlns:p14="http://schemas.microsoft.com/office/powerpoint/2010/main" val="2905354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5400" b="1" dirty="0"/>
              <a:t>BÜTÇELEME SİSTEMİ</a:t>
            </a:r>
            <a:endParaRPr lang="tr-TR" dirty="0"/>
          </a:p>
        </p:txBody>
      </p:sp>
      <p:sp>
        <p:nvSpPr>
          <p:cNvPr id="3" name="İçerik Yer Tutucusu 2"/>
          <p:cNvSpPr>
            <a:spLocks noGrp="1"/>
          </p:cNvSpPr>
          <p:nvPr>
            <p:ph idx="1"/>
          </p:nvPr>
        </p:nvSpPr>
        <p:spPr/>
        <p:txBody>
          <a:bodyPr>
            <a:normAutofit lnSpcReduction="10000"/>
          </a:bodyPr>
          <a:lstStyle/>
          <a:p>
            <a:r>
              <a:rPr lang="tr-TR" sz="2800" dirty="0"/>
              <a:t>Yatırım bütçelemesinde dikkat edilmesi gereken iki husus ise “fırsat maliyeti (</a:t>
            </a:r>
            <a:r>
              <a:rPr lang="tr-TR" sz="2800" dirty="0" err="1"/>
              <a:t>iskonto</a:t>
            </a:r>
            <a:r>
              <a:rPr lang="tr-TR" sz="2800" dirty="0"/>
              <a:t> oranı)” ve “paranın zaman değeri” kavramlarının belirlenmesidir. Bu sayede nominal olarak aynı tutardaki nakit akışlarını vadelerine göre ayırt edebilmekteyiz. Şöyle ki, yapılacak olan bir yatırımın dönüşü bir yılda 100 milyon ise, bunu alternatif yatırımda bir yıldaki 100 milyonluk dönüşümden ayırabilmek, daha avantajlı olanını tespit edebilmek için, fırsat maliyeti ve paranın zaman değerini iyi tespit etmek gerekmektedir.</a:t>
            </a:r>
          </a:p>
          <a:p>
            <a:pPr marL="0" indent="0">
              <a:buNone/>
            </a:pPr>
            <a:endParaRPr lang="tr-TR" sz="2800" dirty="0"/>
          </a:p>
        </p:txBody>
      </p:sp>
    </p:spTree>
    <p:extLst>
      <p:ext uri="{BB962C8B-B14F-4D97-AF65-F5344CB8AC3E}">
        <p14:creationId xmlns:p14="http://schemas.microsoft.com/office/powerpoint/2010/main" val="2641012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smtClean="0"/>
              <a:t>Rekabet Nedir?</a:t>
            </a:r>
            <a:endParaRPr lang="tr-TR" b="1" dirty="0"/>
          </a:p>
        </p:txBody>
      </p:sp>
      <p:sp>
        <p:nvSpPr>
          <p:cNvPr id="2" name="İçerik Yer Tutucusu 1"/>
          <p:cNvSpPr>
            <a:spLocks noGrp="1"/>
          </p:cNvSpPr>
          <p:nvPr>
            <p:ph idx="1"/>
          </p:nvPr>
        </p:nvSpPr>
        <p:spPr/>
        <p:txBody>
          <a:bodyPr>
            <a:normAutofit/>
          </a:bodyPr>
          <a:lstStyle/>
          <a:p>
            <a:r>
              <a:rPr lang="tr-TR" sz="2400" dirty="0"/>
              <a:t>Ekonomi biliminde, rekabetin biri, alıcı ve satıcıların davranışları, diğeri de alıcı ve satıcıların faaliyet gösterdikleri piyasa yapısı ile ilgili iki farklı anlamı vardır. Rekabet kavramı, klasik ekonomi teorisi bakımından çok önemli ise de, klasik ekonomi teorisi içinde rekabet kavramı üzerinde durulmamış ve bunun sonucu olarak da rekabet, varlığı sezgi yolu ile algılanan bir kavram olarak kalmıştır. Başlangıçta, ekonomi biliminde de bu kavram, günlük dilde kullanıldığı şekli ile yer almış ve iki ve daha fazla kişi arasındaki hasım (düşman) olma durumunu ifade etmek için kullanılmıştır.</a:t>
            </a:r>
          </a:p>
          <a:p>
            <a:endParaRPr lang="tr-TR" sz="2400" dirty="0" smtClean="0"/>
          </a:p>
          <a:p>
            <a:endParaRPr lang="tr-TR" sz="6000" dirty="0"/>
          </a:p>
        </p:txBody>
      </p:sp>
    </p:spTree>
    <p:extLst>
      <p:ext uri="{BB962C8B-B14F-4D97-AF65-F5344CB8AC3E}">
        <p14:creationId xmlns:p14="http://schemas.microsoft.com/office/powerpoint/2010/main" val="341808425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5400" b="1" dirty="0"/>
              <a:t>BÜTÇELEME SİSTEMİ</a:t>
            </a:r>
            <a:endParaRPr lang="tr-TR" dirty="0"/>
          </a:p>
        </p:txBody>
      </p:sp>
      <p:sp>
        <p:nvSpPr>
          <p:cNvPr id="3" name="İçerik Yer Tutucusu 2"/>
          <p:cNvSpPr>
            <a:spLocks noGrp="1"/>
          </p:cNvSpPr>
          <p:nvPr>
            <p:ph idx="1"/>
          </p:nvPr>
        </p:nvSpPr>
        <p:spPr/>
        <p:txBody>
          <a:bodyPr>
            <a:normAutofit fontScale="92500" lnSpcReduction="10000"/>
          </a:bodyPr>
          <a:lstStyle/>
          <a:p>
            <a:r>
              <a:rPr lang="tr-TR" sz="2800" dirty="0"/>
              <a:t>Yatırım bütçelemesinde dikkat edilecek bir diğer husus ise amortisman tutarları ve seçilecek amortisman ayırma yöntemleridir. Bilindiği gibi, amortismanlar nakit çıkışı gerektirmemekle beraber ciddi vergi tasarrufu sağlamaktadır. Özellikle satın alma veya kiralama kararı verilirken amortismanlar büyük önem taşımaktadır</a:t>
            </a:r>
            <a:r>
              <a:rPr lang="tr-TR" sz="2800" dirty="0" smtClean="0"/>
              <a:t>.</a:t>
            </a:r>
            <a:r>
              <a:rPr lang="tr-TR" sz="2800" dirty="0"/>
              <a:t> </a:t>
            </a:r>
          </a:p>
          <a:p>
            <a:r>
              <a:rPr lang="tr-TR" sz="2800" dirty="0"/>
              <a:t>Bütçelemesi yapılmakta olan yatırım kararlarının kıyaslanması başlıca 4 değişik yöntem ile yapmak mümkündür. Bunlar kısaca şunlardır:</a:t>
            </a:r>
          </a:p>
          <a:p>
            <a:r>
              <a:rPr lang="tr-TR" sz="2800" dirty="0"/>
              <a:t> </a:t>
            </a:r>
          </a:p>
        </p:txBody>
      </p:sp>
    </p:spTree>
    <p:extLst>
      <p:ext uri="{BB962C8B-B14F-4D97-AF65-F5344CB8AC3E}">
        <p14:creationId xmlns:p14="http://schemas.microsoft.com/office/powerpoint/2010/main" val="107502587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5400" b="1" dirty="0"/>
              <a:t>BÜTÇELEME SİSTEMİ</a:t>
            </a:r>
            <a:endParaRPr lang="tr-TR" dirty="0"/>
          </a:p>
        </p:txBody>
      </p:sp>
      <p:sp>
        <p:nvSpPr>
          <p:cNvPr id="3" name="İçerik Yer Tutucusu 2"/>
          <p:cNvSpPr>
            <a:spLocks noGrp="1"/>
          </p:cNvSpPr>
          <p:nvPr>
            <p:ph idx="1"/>
          </p:nvPr>
        </p:nvSpPr>
        <p:spPr/>
        <p:txBody>
          <a:bodyPr>
            <a:normAutofit fontScale="92500" lnSpcReduction="10000"/>
          </a:bodyPr>
          <a:lstStyle/>
          <a:p>
            <a:r>
              <a:rPr lang="tr-TR" sz="2800" dirty="0"/>
              <a:t>Net Bugünkü Değer Yöntemi: Bu yöntemde yapılması düşünülen yatırım tutarı ile beklenen getirilerin belli bir </a:t>
            </a:r>
            <a:r>
              <a:rPr lang="tr-TR" sz="2800" dirty="0" err="1"/>
              <a:t>iskonto</a:t>
            </a:r>
            <a:r>
              <a:rPr lang="tr-TR" sz="2800" dirty="0"/>
              <a:t> oranı ile bugüne indirgenmesi suretiyle farkı bulunarak, yatırımın yapılıp yapılmamasına karar verilmektedir.</a:t>
            </a:r>
          </a:p>
          <a:p>
            <a:r>
              <a:rPr lang="tr-TR" sz="2800" dirty="0"/>
              <a:t>Net Bugünkü Değer (NBD)=Getirinin Bugünkü Değeri - Yatırımın Bugünkü Değeri NBD  eğer  pozitif  çıkarsa,  yatırımın  yapılmasının  şirkete  artı  bir  değer    </a:t>
            </a:r>
            <a:r>
              <a:rPr lang="tr-TR" sz="2800" dirty="0" smtClean="0"/>
              <a:t>katacağı anlaşılmaktadır</a:t>
            </a:r>
            <a:r>
              <a:rPr lang="tr-TR" sz="2800" dirty="0"/>
              <a:t>, tersi bir durum ise şirkete bir katkısının olmayacağı, hatta olumsuz etkide bulunacağı anlaşılmaktadır</a:t>
            </a:r>
            <a:r>
              <a:rPr lang="tr-TR" sz="2800" dirty="0" smtClean="0"/>
              <a:t>.</a:t>
            </a:r>
            <a:endParaRPr lang="tr-TR" sz="2800" dirty="0"/>
          </a:p>
        </p:txBody>
      </p:sp>
    </p:spTree>
    <p:extLst>
      <p:ext uri="{BB962C8B-B14F-4D97-AF65-F5344CB8AC3E}">
        <p14:creationId xmlns:p14="http://schemas.microsoft.com/office/powerpoint/2010/main" val="199354733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5400" b="1" dirty="0"/>
              <a:t>BÜTÇELEME SİSTEMİ</a:t>
            </a:r>
            <a:endParaRPr lang="tr-TR" dirty="0"/>
          </a:p>
        </p:txBody>
      </p:sp>
      <p:sp>
        <p:nvSpPr>
          <p:cNvPr id="3" name="İçerik Yer Tutucusu 2"/>
          <p:cNvSpPr>
            <a:spLocks noGrp="1"/>
          </p:cNvSpPr>
          <p:nvPr>
            <p:ph idx="1"/>
          </p:nvPr>
        </p:nvSpPr>
        <p:spPr/>
        <p:txBody>
          <a:bodyPr>
            <a:normAutofit fontScale="92500"/>
          </a:bodyPr>
          <a:lstStyle/>
          <a:p>
            <a:r>
              <a:rPr lang="tr-TR" sz="2800" dirty="0"/>
              <a:t> </a:t>
            </a:r>
            <a:r>
              <a:rPr lang="tr-TR" sz="2800" dirty="0" smtClean="0"/>
              <a:t>Bu </a:t>
            </a:r>
            <a:r>
              <a:rPr lang="tr-TR" sz="2800" dirty="0"/>
              <a:t>durum tek bir proje için geçerlidir. Çoklu projelerde ise </a:t>
            </a:r>
            <a:r>
              <a:rPr lang="tr-TR" sz="2800" dirty="0" err="1"/>
              <a:t>NBD’si</a:t>
            </a:r>
            <a:r>
              <a:rPr lang="tr-TR" sz="2800" dirty="0"/>
              <a:t> en yüksek olan proje seçilir.</a:t>
            </a:r>
          </a:p>
          <a:p>
            <a:r>
              <a:rPr lang="tr-TR" sz="2800" dirty="0"/>
              <a:t> </a:t>
            </a:r>
            <a:r>
              <a:rPr lang="tr-TR" sz="2800" dirty="0" smtClean="0"/>
              <a:t>NBD </a:t>
            </a:r>
            <a:r>
              <a:rPr lang="tr-TR" sz="2800" dirty="0"/>
              <a:t>yönteminde görüleceği gibi </a:t>
            </a:r>
            <a:r>
              <a:rPr lang="tr-TR" sz="2800" dirty="0" err="1"/>
              <a:t>iskonto</a:t>
            </a:r>
            <a:r>
              <a:rPr lang="tr-TR" sz="2800" dirty="0"/>
              <a:t> oranı (fırsat maliyeti)’</a:t>
            </a:r>
            <a:r>
              <a:rPr lang="tr-TR" sz="2800" dirty="0" err="1"/>
              <a:t>nin</a:t>
            </a:r>
            <a:r>
              <a:rPr lang="tr-TR" sz="2800" dirty="0"/>
              <a:t> büyük bir ehemmiyeti bulunmakta, belirlenen orana göre NBD pozitif veya negatif çıkabilmektedir.</a:t>
            </a:r>
          </a:p>
          <a:p>
            <a:r>
              <a:rPr lang="tr-TR" sz="2800" dirty="0"/>
              <a:t> </a:t>
            </a:r>
            <a:r>
              <a:rPr lang="tr-TR" sz="2800" dirty="0" smtClean="0"/>
              <a:t>İç </a:t>
            </a:r>
            <a:r>
              <a:rPr lang="tr-TR" sz="2800" dirty="0"/>
              <a:t>Verim Oranı Yöntemi: İç verim oranı (İVO), </a:t>
            </a:r>
            <a:r>
              <a:rPr lang="tr-TR" sz="2800" dirty="0" err="1"/>
              <a:t>NBD’i</a:t>
            </a:r>
            <a:r>
              <a:rPr lang="tr-TR" sz="2800" dirty="0"/>
              <a:t> 0 yapan </a:t>
            </a:r>
            <a:r>
              <a:rPr lang="tr-TR" sz="2800" dirty="0" err="1"/>
              <a:t>iskonto</a:t>
            </a:r>
            <a:r>
              <a:rPr lang="tr-TR" sz="2800" dirty="0"/>
              <a:t> oranıdır. Yani yatırım ile yatırımın sağlayacağı getirilerin bugünkü değerinin eşit olduğu zamanki </a:t>
            </a:r>
            <a:r>
              <a:rPr lang="tr-TR" sz="2800" dirty="0" err="1"/>
              <a:t>iskonto</a:t>
            </a:r>
            <a:r>
              <a:rPr lang="tr-TR" sz="2800" dirty="0"/>
              <a:t> oranına iç verim oranı denir</a:t>
            </a:r>
            <a:r>
              <a:rPr lang="tr-TR" sz="2800" dirty="0" smtClean="0"/>
              <a:t>.</a:t>
            </a:r>
            <a:endParaRPr lang="tr-TR" sz="2800" dirty="0"/>
          </a:p>
        </p:txBody>
      </p:sp>
    </p:spTree>
    <p:extLst>
      <p:ext uri="{BB962C8B-B14F-4D97-AF65-F5344CB8AC3E}">
        <p14:creationId xmlns:p14="http://schemas.microsoft.com/office/powerpoint/2010/main" val="135832063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5400" b="1" dirty="0"/>
              <a:t>BÜTÇELEME SİSTEMİ</a:t>
            </a:r>
            <a:endParaRPr lang="tr-TR" dirty="0"/>
          </a:p>
        </p:txBody>
      </p:sp>
      <p:sp>
        <p:nvSpPr>
          <p:cNvPr id="3" name="İçerik Yer Tutucusu 2"/>
          <p:cNvSpPr>
            <a:spLocks noGrp="1"/>
          </p:cNvSpPr>
          <p:nvPr>
            <p:ph idx="1"/>
          </p:nvPr>
        </p:nvSpPr>
        <p:spPr/>
        <p:txBody>
          <a:bodyPr>
            <a:normAutofit fontScale="85000" lnSpcReduction="20000"/>
          </a:bodyPr>
          <a:lstStyle/>
          <a:p>
            <a:r>
              <a:rPr lang="tr-TR" sz="2800" dirty="0"/>
              <a:t> İç verim oranı ile şirketlerin sahip olduğu </a:t>
            </a:r>
            <a:r>
              <a:rPr lang="tr-TR" sz="2800" dirty="0" err="1"/>
              <a:t>iskonto</a:t>
            </a:r>
            <a:r>
              <a:rPr lang="tr-TR" sz="2800" dirty="0"/>
              <a:t> oranı karşılaştırma yapılarak yatırıma karar verilmektedir. </a:t>
            </a:r>
            <a:r>
              <a:rPr lang="tr-TR" sz="2800" dirty="0" err="1"/>
              <a:t>İÇO’nın</a:t>
            </a:r>
            <a:r>
              <a:rPr lang="tr-TR" sz="2800" dirty="0"/>
              <a:t> </a:t>
            </a:r>
            <a:r>
              <a:rPr lang="tr-TR" sz="2800" dirty="0" err="1" smtClean="0"/>
              <a:t>iskonto</a:t>
            </a:r>
            <a:r>
              <a:rPr lang="tr-TR" sz="2800" dirty="0" smtClean="0"/>
              <a:t> oranından </a:t>
            </a:r>
            <a:r>
              <a:rPr lang="tr-TR" sz="2800" dirty="0"/>
              <a:t>yüksek olması durumu, sizin beklediğiniz getiriden de yüksek bir getiri elde etmeniz söz konusudur ve yatırımın yapılmasına karar verilir. Tersi bir durum ise yeterince kârlı olmadığından yatırım gerçekleştirilmez.</a:t>
            </a:r>
          </a:p>
          <a:p>
            <a:r>
              <a:rPr lang="tr-TR" sz="2800" dirty="0"/>
              <a:t>Bu durum tek bir proje için geçerlidir. Çoklu projelerde ise </a:t>
            </a:r>
            <a:r>
              <a:rPr lang="tr-TR" sz="2800" dirty="0" err="1"/>
              <a:t>İVO’su</a:t>
            </a:r>
            <a:r>
              <a:rPr lang="tr-TR" sz="2800" dirty="0"/>
              <a:t> en yüksek olan proje </a:t>
            </a:r>
            <a:r>
              <a:rPr lang="tr-TR" sz="2800" dirty="0" smtClean="0"/>
              <a:t>seçilir</a:t>
            </a:r>
            <a:r>
              <a:rPr lang="tr-TR" sz="2800" dirty="0"/>
              <a:t>. Fakat yatırım tutarları farklı olan projeler arasında </a:t>
            </a:r>
            <a:r>
              <a:rPr lang="tr-TR" sz="2800" dirty="0" err="1"/>
              <a:t>İVO’su</a:t>
            </a:r>
            <a:r>
              <a:rPr lang="tr-TR" sz="2800" dirty="0"/>
              <a:t> düşük olanın toplam faydası yatırım tutarının yüksek olmasından dolayı daha yüksek olabilmektedir. Bu durumda </a:t>
            </a:r>
            <a:r>
              <a:rPr lang="tr-TR" sz="2800" dirty="0" err="1"/>
              <a:t>NBD’yi</a:t>
            </a:r>
            <a:r>
              <a:rPr lang="tr-TR" sz="2800" dirty="0"/>
              <a:t> dikkate alarak karar vermek daha doğru olmaktadır</a:t>
            </a:r>
            <a:r>
              <a:rPr lang="tr-TR" sz="2800" dirty="0" smtClean="0"/>
              <a:t>.</a:t>
            </a:r>
            <a:endParaRPr lang="tr-TR" sz="2800" dirty="0"/>
          </a:p>
        </p:txBody>
      </p:sp>
    </p:spTree>
    <p:extLst>
      <p:ext uri="{BB962C8B-B14F-4D97-AF65-F5344CB8AC3E}">
        <p14:creationId xmlns:p14="http://schemas.microsoft.com/office/powerpoint/2010/main" val="23718447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5400" b="1" dirty="0"/>
              <a:t>BÜTÇELEME SİSTEMİ</a:t>
            </a:r>
            <a:endParaRPr lang="tr-TR" dirty="0"/>
          </a:p>
        </p:txBody>
      </p:sp>
      <p:sp>
        <p:nvSpPr>
          <p:cNvPr id="3" name="İçerik Yer Tutucusu 2"/>
          <p:cNvSpPr>
            <a:spLocks noGrp="1"/>
          </p:cNvSpPr>
          <p:nvPr>
            <p:ph idx="1"/>
          </p:nvPr>
        </p:nvSpPr>
        <p:spPr/>
        <p:txBody>
          <a:bodyPr>
            <a:normAutofit/>
          </a:bodyPr>
          <a:lstStyle/>
          <a:p>
            <a:r>
              <a:rPr lang="tr-TR" sz="2800" dirty="0" smtClean="0"/>
              <a:t>Geri </a:t>
            </a:r>
            <a:r>
              <a:rPr lang="tr-TR" sz="2800" dirty="0"/>
              <a:t>Ödeme Süresi: Yatırım projesi tutarının, elde edilecek olan getiriler ile amorti edilecek olan süreye Geri Ödeme Süresi denmektedir. Bu sayının uzunluğu yatırımcının beklentileri ile karşılaştırılır ve yatırımın yapılıp yapılmayacağına karar verilir.</a:t>
            </a:r>
          </a:p>
          <a:p>
            <a:r>
              <a:rPr lang="tr-TR" sz="2800" dirty="0"/>
              <a:t> </a:t>
            </a:r>
            <a:r>
              <a:rPr lang="tr-TR" sz="2800" dirty="0" smtClean="0"/>
              <a:t>Muhasebe </a:t>
            </a:r>
            <a:r>
              <a:rPr lang="tr-TR" sz="2800" dirty="0"/>
              <a:t>Getiri Oranı: </a:t>
            </a:r>
            <a:r>
              <a:rPr lang="tr-TR" sz="2800" dirty="0" err="1"/>
              <a:t>İskonto</a:t>
            </a:r>
            <a:r>
              <a:rPr lang="tr-TR" sz="2800" dirty="0"/>
              <a:t> oranının dikkate alınmadığı bir yatırım projelendirme tekniğidir. Basit olarak getirinin yatırım tutarına olan oranını göstermektedir.</a:t>
            </a:r>
          </a:p>
          <a:p>
            <a:endParaRPr lang="tr-TR" sz="2800" dirty="0"/>
          </a:p>
          <a:p>
            <a:endParaRPr lang="tr-TR" sz="2800" dirty="0"/>
          </a:p>
        </p:txBody>
      </p:sp>
    </p:spTree>
    <p:extLst>
      <p:ext uri="{BB962C8B-B14F-4D97-AF65-F5344CB8AC3E}">
        <p14:creationId xmlns:p14="http://schemas.microsoft.com/office/powerpoint/2010/main" val="336095739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5400" b="1" dirty="0"/>
              <a:t>Dış Kaynak Kullanımı (DKK)</a:t>
            </a:r>
          </a:p>
        </p:txBody>
      </p:sp>
      <p:sp>
        <p:nvSpPr>
          <p:cNvPr id="3" name="İçerik Yer Tutucusu 2"/>
          <p:cNvSpPr>
            <a:spLocks noGrp="1"/>
          </p:cNvSpPr>
          <p:nvPr>
            <p:ph idx="1"/>
          </p:nvPr>
        </p:nvSpPr>
        <p:spPr/>
        <p:txBody>
          <a:bodyPr>
            <a:normAutofit fontScale="92500"/>
          </a:bodyPr>
          <a:lstStyle/>
          <a:p>
            <a:r>
              <a:rPr lang="tr-TR" sz="2800" dirty="0" smtClean="0"/>
              <a:t>Küreselleşme </a:t>
            </a:r>
            <a:r>
              <a:rPr lang="tr-TR" sz="2800" dirty="0"/>
              <a:t>ve teknolojideki hızlı gelişmelerin etkisindeki şirketlerin, bu yoğun rekabet ortamında ayakta kalabilmesi için üç temel özelliği sağlaması gerekmektedir: Hız, esneklik ve maliyet avantajı.</a:t>
            </a:r>
          </a:p>
          <a:p>
            <a:r>
              <a:rPr lang="tr-TR" sz="2800" dirty="0"/>
              <a:t> </a:t>
            </a:r>
            <a:r>
              <a:rPr lang="tr-TR" sz="2800" dirty="0" smtClean="0"/>
              <a:t>Günümüzde </a:t>
            </a:r>
            <a:r>
              <a:rPr lang="tr-TR" sz="2800" dirty="0"/>
              <a:t>müşteri bilinçlenmiş, kendi beklentilerine göre özelleştirilmiş ürünlerin uygun miktar ve hızda sağlanmasını talep etmektedir. Bunun yanı sıra ülke ekonomisinde ve küresel ekonomide ani dalgalanmalar da şirketler açısından önemli riskler oluşturmaktadır.</a:t>
            </a:r>
          </a:p>
        </p:txBody>
      </p:sp>
    </p:spTree>
    <p:extLst>
      <p:ext uri="{BB962C8B-B14F-4D97-AF65-F5344CB8AC3E}">
        <p14:creationId xmlns:p14="http://schemas.microsoft.com/office/powerpoint/2010/main" val="375203794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5400" b="1" dirty="0"/>
              <a:t>Dış Kaynak Kullanımı (DKK)</a:t>
            </a:r>
          </a:p>
        </p:txBody>
      </p:sp>
      <p:sp>
        <p:nvSpPr>
          <p:cNvPr id="3" name="İçerik Yer Tutucusu 2"/>
          <p:cNvSpPr>
            <a:spLocks noGrp="1"/>
          </p:cNvSpPr>
          <p:nvPr>
            <p:ph idx="1"/>
          </p:nvPr>
        </p:nvSpPr>
        <p:spPr/>
        <p:txBody>
          <a:bodyPr>
            <a:normAutofit/>
          </a:bodyPr>
          <a:lstStyle/>
          <a:p>
            <a:r>
              <a:rPr lang="tr-TR" sz="2800" dirty="0"/>
              <a:t>Tüm bu etkenlere bağlı olarak firmalar yönetim ve üretim yapılarında radikal değişimler yapmaya başlamıştır. Değişim ve değişkenliğe uyum sağlayabilmek, dalgalanmalardan daha az etkilenmek, güncel ve en son teknolojilerden, bilgi birikiminden hızla yararlanabilmek amacıyla “dış kaynak kullanımı (</a:t>
            </a:r>
            <a:r>
              <a:rPr lang="tr-TR" sz="2800" dirty="0" err="1"/>
              <a:t>outsourcing</a:t>
            </a:r>
            <a:r>
              <a:rPr lang="tr-TR" sz="2800" dirty="0"/>
              <a:t>)” yöntemi yaygın olarak uygulanmaktadır</a:t>
            </a:r>
            <a:r>
              <a:rPr lang="tr-TR" sz="2800" dirty="0" smtClean="0"/>
              <a:t>.</a:t>
            </a:r>
            <a:endParaRPr lang="tr-TR" sz="2800" dirty="0"/>
          </a:p>
        </p:txBody>
      </p:sp>
    </p:spTree>
    <p:extLst>
      <p:ext uri="{BB962C8B-B14F-4D97-AF65-F5344CB8AC3E}">
        <p14:creationId xmlns:p14="http://schemas.microsoft.com/office/powerpoint/2010/main" val="352868320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5400" b="1" dirty="0"/>
              <a:t>Dış Kaynak Kullanımı (DKK)</a:t>
            </a:r>
          </a:p>
        </p:txBody>
      </p:sp>
      <p:sp>
        <p:nvSpPr>
          <p:cNvPr id="3" name="İçerik Yer Tutucusu 2"/>
          <p:cNvSpPr>
            <a:spLocks noGrp="1"/>
          </p:cNvSpPr>
          <p:nvPr>
            <p:ph idx="1"/>
          </p:nvPr>
        </p:nvSpPr>
        <p:spPr/>
        <p:txBody>
          <a:bodyPr>
            <a:normAutofit fontScale="92500" lnSpcReduction="10000"/>
          </a:bodyPr>
          <a:lstStyle/>
          <a:p>
            <a:r>
              <a:rPr lang="tr-TR" sz="2800" dirty="0" smtClean="0"/>
              <a:t>Dış </a:t>
            </a:r>
            <a:r>
              <a:rPr lang="tr-TR" sz="2800" dirty="0"/>
              <a:t>Kaynak Kullanımı (DKK) kısaca, daha önce firmanın kendisi tarafından gerçekleştirilen fonksiyonlarının başka bir firmadan temin edilmesi olarak tanımlanabilir. Ancak DKK sürecini, geleneksel satın almadan ayıran özellikler vardır. Fonksiyon ya da hizmeti satın alan firma ile tedarikçi arasında “iş ortaklığı” denilebilecek stratejik bir ilişki söz konusudur. Bu ilişkide daha yüksek performans ve/veya düşük maliyet hedefine yönelik olarak bağımsız iki firmanın ortak çabası söz konusudur. Riskin paylaşılıyor olması, bu ilişkiyi geleneksel müşteri-tedarikçi ilişkisinden ayırmaktadır</a:t>
            </a:r>
            <a:r>
              <a:rPr lang="tr-TR" sz="2800" dirty="0" smtClean="0"/>
              <a:t>.</a:t>
            </a:r>
            <a:endParaRPr lang="tr-TR" sz="2800" dirty="0"/>
          </a:p>
        </p:txBody>
      </p:sp>
    </p:spTree>
    <p:extLst>
      <p:ext uri="{BB962C8B-B14F-4D97-AF65-F5344CB8AC3E}">
        <p14:creationId xmlns:p14="http://schemas.microsoft.com/office/powerpoint/2010/main" val="226730120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5400" b="1" dirty="0"/>
              <a:t>Dış Kaynak Kullanımı (DKK)</a:t>
            </a:r>
          </a:p>
        </p:txBody>
      </p:sp>
      <p:sp>
        <p:nvSpPr>
          <p:cNvPr id="3" name="İçerik Yer Tutucusu 2"/>
          <p:cNvSpPr>
            <a:spLocks noGrp="1"/>
          </p:cNvSpPr>
          <p:nvPr>
            <p:ph idx="1"/>
          </p:nvPr>
        </p:nvSpPr>
        <p:spPr/>
        <p:txBody>
          <a:bodyPr>
            <a:normAutofit/>
          </a:bodyPr>
          <a:lstStyle/>
          <a:p>
            <a:r>
              <a:rPr lang="tr-TR" sz="2800" dirty="0"/>
              <a:t> </a:t>
            </a:r>
            <a:r>
              <a:rPr lang="tr-TR" sz="2800" dirty="0" smtClean="0"/>
              <a:t>Özetle </a:t>
            </a:r>
            <a:r>
              <a:rPr lang="tr-TR" sz="2800" dirty="0"/>
              <a:t>bir şirket bir iş sürecinin sahipliğini dışarıya transfer ettiğinde DKK uyguluyor denilebilir. DKK yaklaşımında hizmeti alan firma, hizmeti sunan firmaya işini nasıl yapacağını değil, hangi iş sonuçlarına ulaşmasını istediğini bildirir.</a:t>
            </a:r>
          </a:p>
        </p:txBody>
      </p:sp>
    </p:spTree>
    <p:extLst>
      <p:ext uri="{BB962C8B-B14F-4D97-AF65-F5344CB8AC3E}">
        <p14:creationId xmlns:p14="http://schemas.microsoft.com/office/powerpoint/2010/main" val="317509708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5400" b="1" dirty="0"/>
              <a:t>Dış Kaynak Kullanımı (DKK)</a:t>
            </a:r>
          </a:p>
        </p:txBody>
      </p:sp>
      <p:sp>
        <p:nvSpPr>
          <p:cNvPr id="3" name="İçerik Yer Tutucusu 2"/>
          <p:cNvSpPr>
            <a:spLocks noGrp="1"/>
          </p:cNvSpPr>
          <p:nvPr>
            <p:ph idx="1"/>
          </p:nvPr>
        </p:nvSpPr>
        <p:spPr/>
        <p:txBody>
          <a:bodyPr>
            <a:normAutofit/>
          </a:bodyPr>
          <a:lstStyle/>
          <a:p>
            <a:r>
              <a:rPr lang="tr-TR" sz="2800" dirty="0"/>
              <a:t>DKK ilk ortaya çıktığında firmaların toplam çalışan sayısını azaltmak ve maliyet avantajı yaratmak için kullandıkları bir araç olarak algılanıyordu. Ancak günümüzde DKK yalnız maliyet azaltma amaçlı değil, </a:t>
            </a:r>
            <a:r>
              <a:rPr lang="tr-TR" sz="2800" dirty="0" err="1"/>
              <a:t>operasyonel</a:t>
            </a:r>
            <a:r>
              <a:rPr lang="tr-TR" sz="2800" dirty="0"/>
              <a:t> etkinliği artırmak için de kullanılan  stratejik bir iş yapma biçimi hâlini almıştır.</a:t>
            </a:r>
          </a:p>
        </p:txBody>
      </p:sp>
    </p:spTree>
    <p:extLst>
      <p:ext uri="{BB962C8B-B14F-4D97-AF65-F5344CB8AC3E}">
        <p14:creationId xmlns:p14="http://schemas.microsoft.com/office/powerpoint/2010/main" val="1634151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smtClean="0"/>
              <a:t>Rekabet Nedir?</a:t>
            </a:r>
            <a:endParaRPr lang="tr-TR" b="1" dirty="0"/>
          </a:p>
        </p:txBody>
      </p:sp>
      <p:sp>
        <p:nvSpPr>
          <p:cNvPr id="2" name="İçerik Yer Tutucusu 1"/>
          <p:cNvSpPr>
            <a:spLocks noGrp="1"/>
          </p:cNvSpPr>
          <p:nvPr>
            <p:ph idx="1"/>
          </p:nvPr>
        </p:nvSpPr>
        <p:spPr/>
        <p:txBody>
          <a:bodyPr>
            <a:normAutofit/>
          </a:bodyPr>
          <a:lstStyle/>
          <a:p>
            <a:r>
              <a:rPr lang="tr-TR" sz="2400" dirty="0"/>
              <a:t>Liberal ekonominin kurucularından Adam Smith, rekabeti bir yarışmadaki hasımların davranışlarına benzetmiş ve bunun mal miktarının sınırlı olmasından kaynaklandığını ileri sürmüştür. Smith rekabeti, firmaların piyasadaki değişikliğe uyum sağlama faaliyeti olarak görür. Smith'e göre rekabet, teşebbüslerin kâr elde etmek için, diğerlerinin faaliyetlerini zorlaştırma olarak tanımlanabilir. </a:t>
            </a:r>
            <a:endParaRPr lang="tr-TR" sz="2400" dirty="0" smtClean="0"/>
          </a:p>
          <a:p>
            <a:endParaRPr lang="tr-TR" sz="6000" dirty="0"/>
          </a:p>
        </p:txBody>
      </p:sp>
    </p:spTree>
    <p:extLst>
      <p:ext uri="{BB962C8B-B14F-4D97-AF65-F5344CB8AC3E}">
        <p14:creationId xmlns:p14="http://schemas.microsoft.com/office/powerpoint/2010/main" val="115926884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5400" b="1" dirty="0"/>
              <a:t>Lojistik Sektöründe Dış Kaynak Kullanımı</a:t>
            </a:r>
          </a:p>
        </p:txBody>
      </p:sp>
      <p:sp>
        <p:nvSpPr>
          <p:cNvPr id="3" name="İçerik Yer Tutucusu 2"/>
          <p:cNvSpPr>
            <a:spLocks noGrp="1"/>
          </p:cNvSpPr>
          <p:nvPr>
            <p:ph idx="1"/>
          </p:nvPr>
        </p:nvSpPr>
        <p:spPr/>
        <p:txBody>
          <a:bodyPr>
            <a:normAutofit fontScale="92500" lnSpcReduction="10000"/>
          </a:bodyPr>
          <a:lstStyle/>
          <a:p>
            <a:r>
              <a:rPr lang="tr-TR" sz="2800" b="1" dirty="0"/>
              <a:t> </a:t>
            </a:r>
            <a:r>
              <a:rPr lang="tr-TR" sz="2800" dirty="0" smtClean="0"/>
              <a:t>Lojistik </a:t>
            </a:r>
            <a:r>
              <a:rPr lang="tr-TR" sz="2800" dirty="0"/>
              <a:t>sektöründe dış kaynak kullanımı aynı zamanda 3. parti (taraf) lojistik olarak da anılmaktadır. A.T. </a:t>
            </a:r>
            <a:r>
              <a:rPr lang="tr-TR" sz="2800" dirty="0" err="1"/>
              <a:t>Kearney</a:t>
            </a:r>
            <a:r>
              <a:rPr lang="tr-TR" sz="2800" dirty="0"/>
              <a:t> danışmanlarından </a:t>
            </a:r>
            <a:r>
              <a:rPr lang="tr-TR" sz="2800" dirty="0" err="1"/>
              <a:t>Jon</a:t>
            </a:r>
            <a:r>
              <a:rPr lang="tr-TR" sz="2800" dirty="0"/>
              <a:t> </a:t>
            </a:r>
            <a:r>
              <a:rPr lang="tr-TR" sz="2800" dirty="0" err="1"/>
              <a:t>Africk</a:t>
            </a:r>
            <a:r>
              <a:rPr lang="tr-TR" sz="2800" dirty="0"/>
              <a:t> tarafından “birden fazla lojistik hizmetinin tek bir hizmet sağlayıcı tarafından bir sözleşme kapsamında sağlanması” olarak tanımlanmıştır.</a:t>
            </a:r>
          </a:p>
          <a:p>
            <a:r>
              <a:rPr lang="tr-TR" sz="2800" dirty="0"/>
              <a:t> </a:t>
            </a:r>
            <a:r>
              <a:rPr lang="tr-TR" sz="2800" dirty="0" err="1" smtClean="0"/>
              <a:t>LODER’in</a:t>
            </a:r>
            <a:r>
              <a:rPr lang="tr-TR" sz="2800" dirty="0" smtClean="0"/>
              <a:t> </a:t>
            </a:r>
            <a:r>
              <a:rPr lang="tr-TR" sz="2800" dirty="0"/>
              <a:t>tanımına göre, “tedarik zinciri içindeki temel lojistik faaliyetlerinden birkaçının (ardışık olarak en az üç farklı faaliyet - örneğin depolama, nakliye ve stok yönetimi) konusunda uzman lojistik şirketleri tarafından </a:t>
            </a:r>
            <a:r>
              <a:rPr lang="tr-TR" sz="2800" dirty="0" err="1"/>
              <a:t>üstlenilmesi”dir</a:t>
            </a:r>
            <a:r>
              <a:rPr lang="tr-TR" sz="2800" dirty="0"/>
              <a:t>.</a:t>
            </a:r>
          </a:p>
        </p:txBody>
      </p:sp>
    </p:spTree>
    <p:extLst>
      <p:ext uri="{BB962C8B-B14F-4D97-AF65-F5344CB8AC3E}">
        <p14:creationId xmlns:p14="http://schemas.microsoft.com/office/powerpoint/2010/main" val="261432119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5400" b="1" dirty="0"/>
              <a:t>Lojistik Sektöründe Dış Kaynak Kullanımı</a:t>
            </a:r>
          </a:p>
        </p:txBody>
      </p:sp>
      <p:sp>
        <p:nvSpPr>
          <p:cNvPr id="3" name="İçerik Yer Tutucusu 2"/>
          <p:cNvSpPr>
            <a:spLocks noGrp="1"/>
          </p:cNvSpPr>
          <p:nvPr>
            <p:ph idx="1"/>
          </p:nvPr>
        </p:nvSpPr>
        <p:spPr/>
        <p:txBody>
          <a:bodyPr>
            <a:normAutofit fontScale="92500" lnSpcReduction="20000"/>
          </a:bodyPr>
          <a:lstStyle/>
          <a:p>
            <a:r>
              <a:rPr lang="tr-TR" sz="2800" b="1" dirty="0"/>
              <a:t> </a:t>
            </a:r>
            <a:r>
              <a:rPr lang="tr-TR" sz="2800" dirty="0"/>
              <a:t>DKK yaklaşımında geleneksel hizmet satın almaya göre daha kapsamlı ve uzun soluklu olması, standart hizmetlerden çok hizmet verenle alanın ortaklaşa geliştirdiği özel çözümleri içermesi, işin nasıl yapıldığından çok iş sonuçlarına odaklanması gibi farklılıklar yer almaktadır. Geleneksel olarak bir hizmet sağlayıcıdan birbirinden bağımsız satın alınabilen ve birbiriyle ilişkilendirilmemiş, belirli hizmet seviyeleri tanımlanmamış nakliye, depolama, sipariş işleme, malzeme taşıma hizmeti satın almaları DKK kapsamına girmemektedir. Geleneksel nakliye yaklaşımı ile </a:t>
            </a:r>
            <a:r>
              <a:rPr lang="tr-TR" sz="2800" dirty="0" err="1"/>
              <a:t>DKK’nın</a:t>
            </a:r>
            <a:r>
              <a:rPr lang="tr-TR" sz="2800" dirty="0"/>
              <a:t> karşılaştırması Tablo 1’ de yer almaktadır.</a:t>
            </a:r>
          </a:p>
        </p:txBody>
      </p:sp>
    </p:spTree>
    <p:extLst>
      <p:ext uri="{BB962C8B-B14F-4D97-AF65-F5344CB8AC3E}">
        <p14:creationId xmlns:p14="http://schemas.microsoft.com/office/powerpoint/2010/main" val="260664030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5400" b="1" dirty="0"/>
              <a:t>Lojistik Sektöründe Dış Kaynak Kullanımı</a:t>
            </a:r>
          </a:p>
        </p:txBody>
      </p:sp>
      <p:grpSp>
        <p:nvGrpSpPr>
          <p:cNvPr id="4" name="Group 5"/>
          <p:cNvGrpSpPr>
            <a:grpSpLocks noChangeAspect="1"/>
          </p:cNvGrpSpPr>
          <p:nvPr/>
        </p:nvGrpSpPr>
        <p:grpSpPr bwMode="auto">
          <a:xfrm>
            <a:off x="153988" y="1844675"/>
            <a:ext cx="8985250" cy="4752975"/>
            <a:chOff x="97" y="1162"/>
            <a:chExt cx="5660" cy="2994"/>
          </a:xfrm>
        </p:grpSpPr>
        <p:sp>
          <p:nvSpPr>
            <p:cNvPr id="5" name="AutoShape 4"/>
            <p:cNvSpPr>
              <a:spLocks noChangeAspect="1" noChangeArrowheads="1" noTextEdit="1"/>
            </p:cNvSpPr>
            <p:nvPr/>
          </p:nvSpPr>
          <p:spPr bwMode="auto">
            <a:xfrm>
              <a:off x="97" y="1162"/>
              <a:ext cx="5660" cy="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204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 y="1162"/>
              <a:ext cx="5669" cy="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6247789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5400" b="1" dirty="0"/>
              <a:t>Lojistik Sektöründe Dış Kaynak Kullanımı</a:t>
            </a:r>
          </a:p>
        </p:txBody>
      </p:sp>
      <p:sp>
        <p:nvSpPr>
          <p:cNvPr id="3" name="İçerik Yer Tutucusu 2"/>
          <p:cNvSpPr>
            <a:spLocks noGrp="1"/>
          </p:cNvSpPr>
          <p:nvPr>
            <p:ph idx="1"/>
          </p:nvPr>
        </p:nvSpPr>
        <p:spPr/>
        <p:txBody>
          <a:bodyPr>
            <a:normAutofit fontScale="77500" lnSpcReduction="20000"/>
          </a:bodyPr>
          <a:lstStyle/>
          <a:p>
            <a:r>
              <a:rPr lang="tr-TR" sz="2800" b="1" dirty="0"/>
              <a:t> </a:t>
            </a:r>
            <a:r>
              <a:rPr lang="tr-TR" sz="2800" dirty="0"/>
              <a:t>Lojistik sektöründe </a:t>
            </a:r>
            <a:r>
              <a:rPr lang="tr-TR" sz="2800" dirty="0" err="1"/>
              <a:t>DKK’ya</a:t>
            </a:r>
            <a:r>
              <a:rPr lang="tr-TR" sz="2800" dirty="0"/>
              <a:t> yönelimin arkasında çok sayıda farklı etken yer alır</a:t>
            </a:r>
            <a:r>
              <a:rPr lang="tr-TR" sz="2800" dirty="0" smtClean="0"/>
              <a:t>.</a:t>
            </a:r>
            <a:r>
              <a:rPr lang="tr-TR" sz="2800" dirty="0"/>
              <a:t> </a:t>
            </a:r>
          </a:p>
          <a:p>
            <a:r>
              <a:rPr lang="tr-TR" sz="2800" dirty="0"/>
              <a:t>Firmaların küresel pazarlara açılması lojistik gereksinimlerini hızla artırmıştır. Yeni girilen pazarlar ve bu pazarlardaki düzenlemeler hakkında bilgi birikimi ve uygun altyapı bulunmaması firmaların 3. parti lojistik şirketlerine yönelmesine neden olmuştur.</a:t>
            </a:r>
          </a:p>
          <a:p>
            <a:r>
              <a:rPr lang="tr-TR" sz="2800" dirty="0"/>
              <a:t> </a:t>
            </a:r>
            <a:r>
              <a:rPr lang="tr-TR" sz="2800" dirty="0" smtClean="0"/>
              <a:t>Bunun </a:t>
            </a:r>
            <a:r>
              <a:rPr lang="tr-TR" sz="2800" dirty="0"/>
              <a:t>yanı sıra tam zamanında üretim, esnek üretim sistemleri gibi yöntemler bu sistemleri besleyecek kaynakların planlamasını ve yönetimini daha da karmaşıklaştırmıştır. Böyle sistemleri destekleyecek süreçleri ve bilgi sistemlerini kurmak ve işletmek özel yetkinlikler gerektirir. Ayrıca yüksek kurulum maliyetleri ve uzun devreye alma süreleri firmaların kendi iç organizasyonları ile bu sorunların üstesinden gelmelerini olanaksız kılmaktadır.</a:t>
            </a:r>
          </a:p>
        </p:txBody>
      </p:sp>
    </p:spTree>
    <p:extLst>
      <p:ext uri="{BB962C8B-B14F-4D97-AF65-F5344CB8AC3E}">
        <p14:creationId xmlns:p14="http://schemas.microsoft.com/office/powerpoint/2010/main" val="3606868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5400" b="1" dirty="0"/>
              <a:t>Lojistik Sektöründe Dış Kaynak Kullanımı</a:t>
            </a:r>
          </a:p>
        </p:txBody>
      </p:sp>
      <p:sp>
        <p:nvSpPr>
          <p:cNvPr id="3" name="İçerik Yer Tutucusu 2"/>
          <p:cNvSpPr>
            <a:spLocks noGrp="1"/>
          </p:cNvSpPr>
          <p:nvPr>
            <p:ph idx="1"/>
          </p:nvPr>
        </p:nvSpPr>
        <p:spPr/>
        <p:txBody>
          <a:bodyPr>
            <a:normAutofit lnSpcReduction="10000"/>
          </a:bodyPr>
          <a:lstStyle/>
          <a:p>
            <a:r>
              <a:rPr lang="tr-TR" sz="2400" dirty="0"/>
              <a:t>Piyasalardaki dalgalanma ve talepteki değişiklikler firmaları, yüksek yatırımlardan kaçınmaya, sabit maliyetlerini en aza çekmeye zorlamaktadır. Firmalar tahmin edemedikleri gelecek için yatırım yapmaktansa, bir 3. partinin kaynaklarını kullanıp, kullandığı kadar ödeme yaparak maliyetlerini değişkene çevirmeyi hedeflemektedir.</a:t>
            </a:r>
          </a:p>
          <a:p>
            <a:r>
              <a:rPr lang="tr-TR" sz="2400" dirty="0"/>
              <a:t> </a:t>
            </a:r>
            <a:r>
              <a:rPr lang="tr-TR" sz="2400" dirty="0" smtClean="0"/>
              <a:t>Toplam </a:t>
            </a:r>
            <a:r>
              <a:rPr lang="tr-TR" sz="2400" dirty="0"/>
              <a:t>maliyetleri azaltmak, lojistik zinciri içerisindeki stok miktarlarını düşürmek, yüksek yatırımların firma defterlerinde yer almamasını sağlamak, toplam çalışan sayısını yükseltmemek </a:t>
            </a:r>
            <a:r>
              <a:rPr lang="tr-TR" sz="2400" dirty="0" err="1"/>
              <a:t>DKK’ya</a:t>
            </a:r>
            <a:r>
              <a:rPr lang="tr-TR" sz="2400" dirty="0"/>
              <a:t> yönelten finansal etmenlerdir.</a:t>
            </a:r>
          </a:p>
        </p:txBody>
      </p:sp>
    </p:spTree>
    <p:extLst>
      <p:ext uri="{BB962C8B-B14F-4D97-AF65-F5344CB8AC3E}">
        <p14:creationId xmlns:p14="http://schemas.microsoft.com/office/powerpoint/2010/main" val="348643337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Sağladığı Yararlar</a:t>
            </a:r>
          </a:p>
        </p:txBody>
      </p:sp>
      <p:sp>
        <p:nvSpPr>
          <p:cNvPr id="3" name="İçerik Yer Tutucusu 2"/>
          <p:cNvSpPr>
            <a:spLocks noGrp="1"/>
          </p:cNvSpPr>
          <p:nvPr>
            <p:ph idx="1"/>
          </p:nvPr>
        </p:nvSpPr>
        <p:spPr/>
        <p:txBody>
          <a:bodyPr>
            <a:normAutofit/>
          </a:bodyPr>
          <a:lstStyle/>
          <a:p>
            <a:r>
              <a:rPr lang="tr-TR" sz="2800" b="1" dirty="0"/>
              <a:t> </a:t>
            </a:r>
            <a:r>
              <a:rPr lang="tr-TR" sz="2800" dirty="0" smtClean="0"/>
              <a:t>Dış </a:t>
            </a:r>
            <a:r>
              <a:rPr lang="tr-TR" sz="2800" dirty="0"/>
              <a:t>kaynak kullanımının başlıca avantajları şu şekilde özetlenebilir</a:t>
            </a:r>
            <a:r>
              <a:rPr lang="tr-TR" sz="2800" dirty="0" smtClean="0"/>
              <a:t>:</a:t>
            </a:r>
          </a:p>
        </p:txBody>
      </p:sp>
    </p:spTree>
    <p:extLst>
      <p:ext uri="{BB962C8B-B14F-4D97-AF65-F5344CB8AC3E}">
        <p14:creationId xmlns:p14="http://schemas.microsoft.com/office/powerpoint/2010/main" val="85219401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Sağladığı Yararlar</a:t>
            </a:r>
          </a:p>
        </p:txBody>
      </p:sp>
      <p:grpSp>
        <p:nvGrpSpPr>
          <p:cNvPr id="5" name="Group 5"/>
          <p:cNvGrpSpPr>
            <a:grpSpLocks noChangeAspect="1"/>
          </p:cNvGrpSpPr>
          <p:nvPr/>
        </p:nvGrpSpPr>
        <p:grpSpPr bwMode="auto">
          <a:xfrm>
            <a:off x="0" y="908050"/>
            <a:ext cx="9144000" cy="5313363"/>
            <a:chOff x="0" y="572"/>
            <a:chExt cx="5760" cy="3347"/>
          </a:xfrm>
        </p:grpSpPr>
        <p:sp>
          <p:nvSpPr>
            <p:cNvPr id="6" name="AutoShape 4"/>
            <p:cNvSpPr>
              <a:spLocks noChangeAspect="1" noChangeArrowheads="1" noTextEdit="1"/>
            </p:cNvSpPr>
            <p:nvPr/>
          </p:nvSpPr>
          <p:spPr bwMode="auto">
            <a:xfrm>
              <a:off x="0" y="572"/>
              <a:ext cx="5760" cy="3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215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2"/>
              <a:ext cx="5769" cy="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0359613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Sağladığı Yararlar</a:t>
            </a:r>
          </a:p>
        </p:txBody>
      </p:sp>
      <p:sp>
        <p:nvSpPr>
          <p:cNvPr id="3" name="İçerik Yer Tutucusu 2"/>
          <p:cNvSpPr>
            <a:spLocks noGrp="1"/>
          </p:cNvSpPr>
          <p:nvPr>
            <p:ph idx="1"/>
          </p:nvPr>
        </p:nvSpPr>
        <p:spPr/>
        <p:txBody>
          <a:bodyPr>
            <a:normAutofit fontScale="92500" lnSpcReduction="10000"/>
          </a:bodyPr>
          <a:lstStyle/>
          <a:p>
            <a:pPr lvl="1"/>
            <a:r>
              <a:rPr lang="tr-TR" dirty="0"/>
              <a:t>Ana işe odaklanmak: Günümüzün pazar şartları, tedarikçi-üretici-müşteri zincirinde işlerin giderek daha karmaşık yapılarda yönetilmesini gerektirmektedir. Birbiri ile etkileşim ve uyum içinde çalışması gereken bu yapıları kurmak ve yönetmek büyük finans kaynakları, birçok konuda bilgili yönetim katmanları ve yoğun ilgi gerektirmektedir. Lojistik sektöründe dış kaynak kullanımı ile ulaşılmak istenen hizmet seviyesi ne ise sadece bunun tanımlanması yeterli olmakta, lojistik ile ilgili, finansman dâhil, sorumluluk dış kaynak kullanımı şirketine devredilmektedir. Hizmet alanının yapması gereken tek şey stratejiyi belirlemek, hedefleri koymak ve ilişkiyi yönetmektir. Hizmet alan firma, zamanını ve kaynaklarını ana yetkinliğine yönelik daha verimli olarak kullanabilmektedir.</a:t>
            </a:r>
          </a:p>
          <a:p>
            <a:pPr lvl="1"/>
            <a:endParaRPr lang="tr-TR" dirty="0"/>
          </a:p>
        </p:txBody>
      </p:sp>
    </p:spTree>
    <p:extLst>
      <p:ext uri="{BB962C8B-B14F-4D97-AF65-F5344CB8AC3E}">
        <p14:creationId xmlns:p14="http://schemas.microsoft.com/office/powerpoint/2010/main" val="8660621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Sağladığı Yararlar</a:t>
            </a:r>
          </a:p>
        </p:txBody>
      </p:sp>
      <p:sp>
        <p:nvSpPr>
          <p:cNvPr id="3" name="İçerik Yer Tutucusu 2"/>
          <p:cNvSpPr>
            <a:spLocks noGrp="1"/>
          </p:cNvSpPr>
          <p:nvPr>
            <p:ph idx="1"/>
          </p:nvPr>
        </p:nvSpPr>
        <p:spPr/>
        <p:txBody>
          <a:bodyPr>
            <a:normAutofit/>
          </a:bodyPr>
          <a:lstStyle/>
          <a:p>
            <a:pPr lvl="1"/>
            <a:r>
              <a:rPr lang="tr-TR" dirty="0" smtClean="0"/>
              <a:t>Maliyetin </a:t>
            </a:r>
            <a:r>
              <a:rPr lang="tr-TR" dirty="0"/>
              <a:t>azaltılması: Dış kaynak kullanımı hizmeti veren kurumlar müşterilerinin herhangi birinin tek başına sahip olduğundan çok daha büyük bir ölçeğe sahiptir. Örneğin, birden çok firmanın siparişlerinin birleştirilmesi ile nakliye, gümrükleme, malzeme taşıma gibi maliyetleri azaltmak, kaynakları daha verimli kullanmak mümkün olmaktadır. Bu sebeple hem satın alma maliyetleri hem de işletim maliyetleri daha düşüktür. Rota optimizasyonu,  büyük ölçeklerden kaynaklanan indirimler gibi </a:t>
            </a:r>
            <a:r>
              <a:rPr lang="tr-TR" dirty="0" err="1"/>
              <a:t>operasyonel</a:t>
            </a:r>
            <a:r>
              <a:rPr lang="tr-TR" dirty="0"/>
              <a:t> verimliliğini artırıcı avantajlar da göz önünde bulundurulmalıdır.</a:t>
            </a:r>
          </a:p>
        </p:txBody>
      </p:sp>
    </p:spTree>
    <p:extLst>
      <p:ext uri="{BB962C8B-B14F-4D97-AF65-F5344CB8AC3E}">
        <p14:creationId xmlns:p14="http://schemas.microsoft.com/office/powerpoint/2010/main" val="350507029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Sağladığı Yararlar</a:t>
            </a:r>
          </a:p>
        </p:txBody>
      </p:sp>
      <p:sp>
        <p:nvSpPr>
          <p:cNvPr id="3" name="İçerik Yer Tutucusu 2"/>
          <p:cNvSpPr>
            <a:spLocks noGrp="1"/>
          </p:cNvSpPr>
          <p:nvPr>
            <p:ph idx="1"/>
          </p:nvPr>
        </p:nvSpPr>
        <p:spPr/>
        <p:txBody>
          <a:bodyPr>
            <a:normAutofit/>
          </a:bodyPr>
          <a:lstStyle/>
          <a:p>
            <a:pPr lvl="1"/>
            <a:r>
              <a:rPr lang="tr-TR" dirty="0" smtClean="0"/>
              <a:t>Sabit </a:t>
            </a:r>
            <a:r>
              <a:rPr lang="tr-TR" dirty="0"/>
              <a:t>maliyetin değişkene dönüştürülmesi: Lojistik bilgi sistemlerinin kurulması, yüksek maliyetli yük taşıtları, geniş depo alanları, çok sayıda insan gücü gibi gerekli kaynakların sağlanmasında ilk maliyet çok yüksektir ve  maliyet kapasite arttıkça göreceli olarak az artmaktadır. Lojistik sistemini  kendisi için kuran her şirket bu sabit maliyetlere katlanırken, dış kaynak kullanımı şirketleri toplamda çok daha büyük bir havuzda erittikleri sabit maliyetleri müşterilerine yansıtmayabilmekte, dolayısı ile kapasite gereksinimi artıp azalırken kullanıcı esnek ve düşük bir maliyet modeli ile hareket edebilmektedir.</a:t>
            </a:r>
          </a:p>
        </p:txBody>
      </p:sp>
    </p:spTree>
    <p:extLst>
      <p:ext uri="{BB962C8B-B14F-4D97-AF65-F5344CB8AC3E}">
        <p14:creationId xmlns:p14="http://schemas.microsoft.com/office/powerpoint/2010/main" val="3099983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smtClean="0"/>
              <a:t>Rekabet Nedir?</a:t>
            </a:r>
            <a:endParaRPr lang="tr-TR" b="1" dirty="0"/>
          </a:p>
        </p:txBody>
      </p:sp>
      <p:sp>
        <p:nvSpPr>
          <p:cNvPr id="2" name="İçerik Yer Tutucusu 1"/>
          <p:cNvSpPr>
            <a:spLocks noGrp="1"/>
          </p:cNvSpPr>
          <p:nvPr>
            <p:ph idx="1"/>
          </p:nvPr>
        </p:nvSpPr>
        <p:spPr/>
        <p:txBody>
          <a:bodyPr>
            <a:normAutofit/>
          </a:bodyPr>
          <a:lstStyle/>
          <a:p>
            <a:r>
              <a:rPr lang="tr-TR" sz="2400" dirty="0" smtClean="0"/>
              <a:t>Smith'in </a:t>
            </a:r>
            <a:r>
              <a:rPr lang="tr-TR" sz="2400" dirty="0"/>
              <a:t>rekabet için yaptığı kendi çıkarları uğruna ve diğerlerinin aleyhine davranmak şeklindeki tanımı, </a:t>
            </a:r>
            <a:r>
              <a:rPr lang="tr-TR" sz="2400" dirty="0" smtClean="0"/>
              <a:t>günümüzde </a:t>
            </a:r>
            <a:r>
              <a:rPr lang="tr-TR" sz="2400" dirty="0"/>
              <a:t>terkedilmiş olmakla beraber, Smith'in bazı gözlemleri modern ekonomi biliminin gelişmesine önemli katkıda  bulunmuştur. Smith, rekabetin piyasaya ilişkin bilgilerin herkese açık olduğu ve piyasaya girişin serbest olduğu bir ortamda, gerçekleşebileceğini ifade etmektedir.</a:t>
            </a:r>
          </a:p>
          <a:p>
            <a:pPr marL="0" indent="0">
              <a:buNone/>
            </a:pPr>
            <a:endParaRPr lang="tr-TR" sz="2400" dirty="0" smtClean="0"/>
          </a:p>
          <a:p>
            <a:endParaRPr lang="tr-TR" sz="6000" dirty="0"/>
          </a:p>
        </p:txBody>
      </p:sp>
    </p:spTree>
    <p:extLst>
      <p:ext uri="{BB962C8B-B14F-4D97-AF65-F5344CB8AC3E}">
        <p14:creationId xmlns:p14="http://schemas.microsoft.com/office/powerpoint/2010/main" val="296682380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Sağladığı Yararlar</a:t>
            </a:r>
          </a:p>
        </p:txBody>
      </p:sp>
      <p:sp>
        <p:nvSpPr>
          <p:cNvPr id="3" name="İçerik Yer Tutucusu 2"/>
          <p:cNvSpPr>
            <a:spLocks noGrp="1"/>
          </p:cNvSpPr>
          <p:nvPr>
            <p:ph idx="1"/>
          </p:nvPr>
        </p:nvSpPr>
        <p:spPr/>
        <p:txBody>
          <a:bodyPr>
            <a:normAutofit fontScale="92500" lnSpcReduction="20000"/>
          </a:bodyPr>
          <a:lstStyle/>
          <a:p>
            <a:pPr lvl="1"/>
            <a:r>
              <a:rPr lang="tr-TR" dirty="0" smtClean="0"/>
              <a:t>Maliyetlerin </a:t>
            </a:r>
            <a:r>
              <a:rPr lang="tr-TR" dirty="0"/>
              <a:t>önceden bilinmesi: Piyasalardaki ani dalgalanmalar ve talepteki değişimlerle başa çıkabilmek için şirketler farklı durumlarda maliyetlerinin nasıl değişeceğini önceden bilmek istemektedir. Buna ek olarak eğer firma bir pazara ilk defa giriyorsa o ülke ya da pazarın koşullarını önceden bilemeyeceğinden maliyetler açısından çeşitli sürprizler yaşayabilmektedir. Birçok şirket hem tecrübe hem de bilgi eksikliği sebebi lojistik maliyetlerini belirleme ve ileriye yönelik değişimi tahmin etmede zorlanmaktadır. Öte yandan hizmeti sunan  firma lojistik alanında uzmanlaşmış, deneyim sahibi olmuş olduğundan risklerini daha iyi yönetebilmekte, maliyetini daha iyi hesaplayıp hizmeti alan firmaya taahhüt edebilmektedir. Böylece, hizmeti alan firmaya hizmetin toplam sahip olma maliyeti konusunda çok ayrıntılı ve kesin bilgi verebilmektedir</a:t>
            </a:r>
            <a:r>
              <a:rPr lang="tr-TR" dirty="0" smtClean="0"/>
              <a:t>.</a:t>
            </a:r>
            <a:endParaRPr lang="tr-TR" dirty="0"/>
          </a:p>
        </p:txBody>
      </p:sp>
    </p:spTree>
    <p:extLst>
      <p:ext uri="{BB962C8B-B14F-4D97-AF65-F5344CB8AC3E}">
        <p14:creationId xmlns:p14="http://schemas.microsoft.com/office/powerpoint/2010/main" val="185177161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Sağladığı Yararlar</a:t>
            </a:r>
          </a:p>
        </p:txBody>
      </p:sp>
      <p:sp>
        <p:nvSpPr>
          <p:cNvPr id="3" name="İçerik Yer Tutucusu 2"/>
          <p:cNvSpPr>
            <a:spLocks noGrp="1"/>
          </p:cNvSpPr>
          <p:nvPr>
            <p:ph idx="1"/>
          </p:nvPr>
        </p:nvSpPr>
        <p:spPr/>
        <p:txBody>
          <a:bodyPr>
            <a:normAutofit/>
          </a:bodyPr>
          <a:lstStyle/>
          <a:p>
            <a:pPr lvl="1"/>
            <a:r>
              <a:rPr lang="tr-TR" dirty="0" smtClean="0"/>
              <a:t>Belirlenmiş </a:t>
            </a:r>
            <a:r>
              <a:rPr lang="tr-TR" dirty="0"/>
              <a:t>hizmet düzeyleri: Dış kaynak kullanımı şirketleri müşterilerinin alacakları hizmetin bütün parametrelerini önceden belirleyebilmektedirler. Bu hizmet düzeylerinin sağlanamaması durumunda uygulanacak yaptırımlar da belirlenebilmekte, böylece taahhütlerin gerçekleştirilmesi güvence altına alınmaktadır.</a:t>
            </a:r>
          </a:p>
        </p:txBody>
      </p:sp>
    </p:spTree>
    <p:extLst>
      <p:ext uri="{BB962C8B-B14F-4D97-AF65-F5344CB8AC3E}">
        <p14:creationId xmlns:p14="http://schemas.microsoft.com/office/powerpoint/2010/main" val="344063920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Sağladığı Yararlar</a:t>
            </a:r>
          </a:p>
        </p:txBody>
      </p:sp>
      <p:sp>
        <p:nvSpPr>
          <p:cNvPr id="3" name="İçerik Yer Tutucusu 2"/>
          <p:cNvSpPr>
            <a:spLocks noGrp="1"/>
          </p:cNvSpPr>
          <p:nvPr>
            <p:ph idx="1"/>
          </p:nvPr>
        </p:nvSpPr>
        <p:spPr/>
        <p:txBody>
          <a:bodyPr>
            <a:normAutofit fontScale="92500" lnSpcReduction="20000"/>
          </a:bodyPr>
          <a:lstStyle/>
          <a:p>
            <a:pPr lvl="1"/>
            <a:r>
              <a:rPr lang="tr-TR" dirty="0" err="1" smtClean="0"/>
              <a:t>BT’yi</a:t>
            </a:r>
            <a:r>
              <a:rPr lang="tr-TR" dirty="0" smtClean="0"/>
              <a:t> </a:t>
            </a:r>
            <a:r>
              <a:rPr lang="tr-TR" dirty="0"/>
              <a:t>doğru kullanmak: Günümüzde lojistik yönetimi önemli ölçüde </a:t>
            </a:r>
            <a:r>
              <a:rPr lang="tr-TR" dirty="0" err="1"/>
              <a:t>BT’ye</a:t>
            </a:r>
            <a:r>
              <a:rPr lang="tr-TR" dirty="0"/>
              <a:t> dayanmaktadır. Dolayısı ile </a:t>
            </a:r>
            <a:r>
              <a:rPr lang="tr-TR" dirty="0" err="1"/>
              <a:t>BT’nin</a:t>
            </a:r>
            <a:r>
              <a:rPr lang="tr-TR" dirty="0"/>
              <a:t> doğru seçimi, uyarlanması ve yönetimi, rekabet edebilirliğe büyük katkıda bulunmaktadır. </a:t>
            </a:r>
            <a:r>
              <a:rPr lang="tr-TR" dirty="0" err="1"/>
              <a:t>BT’yi</a:t>
            </a:r>
            <a:r>
              <a:rPr lang="tr-TR" dirty="0"/>
              <a:t> doğru kullanmayan firmalar lojistik sürecini etkin biçimde kontrol edememe, tedarik sürelerinin uzaması ya da aksaması, sistem içindeki stokların artması, entegrasyonun sağlanamaması gibi büyük sorunlar ile karşılaşabilmektedir. Bu durum, Lojistik’te BT uygulamalarını deneysel bir yaklaşımla ele almayı büyük bir risk hâline getirmektedir. </a:t>
            </a:r>
            <a:r>
              <a:rPr lang="tr-TR" dirty="0" err="1"/>
              <a:t>BT’yi</a:t>
            </a:r>
            <a:r>
              <a:rPr lang="tr-TR" dirty="0"/>
              <a:t>, etkin lojistik yönetiminde hizmet alan firmanın iş hedeflerine uygun bir şekilde yönetmek dış kaynak kullanımı şirketlerinin sorumluluğudur; dolayısı ile bunu başaramadıkları takdirde bu şirketler önemli yaptırımlarla karşı karşıya kalırlar. Bu durum, dış kaynak kullanımı şirketlerinin sağladığı en önemli faydalardandır.</a:t>
            </a:r>
          </a:p>
        </p:txBody>
      </p:sp>
    </p:spTree>
    <p:extLst>
      <p:ext uri="{BB962C8B-B14F-4D97-AF65-F5344CB8AC3E}">
        <p14:creationId xmlns:p14="http://schemas.microsoft.com/office/powerpoint/2010/main" val="65756718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Sağladığı Yararlar</a:t>
            </a:r>
          </a:p>
        </p:txBody>
      </p:sp>
      <p:sp>
        <p:nvSpPr>
          <p:cNvPr id="3" name="İçerik Yer Tutucusu 2"/>
          <p:cNvSpPr>
            <a:spLocks noGrp="1"/>
          </p:cNvSpPr>
          <p:nvPr>
            <p:ph idx="1"/>
          </p:nvPr>
        </p:nvSpPr>
        <p:spPr/>
        <p:txBody>
          <a:bodyPr>
            <a:normAutofit fontScale="92500" lnSpcReduction="20000"/>
          </a:bodyPr>
          <a:lstStyle/>
          <a:p>
            <a:pPr lvl="1"/>
            <a:r>
              <a:rPr lang="tr-TR" dirty="0" smtClean="0"/>
              <a:t>Süreç </a:t>
            </a:r>
            <a:r>
              <a:rPr lang="tr-TR" dirty="0"/>
              <a:t>ve prosedürler: Lojistik zincirinin iyi ve etkin biçimde işlemesi, birbiriyle entegre birçok alt sürecin, birçok farklı grup ya da firmanın uyum içerisinde etkileşimiyle </a:t>
            </a:r>
            <a:r>
              <a:rPr lang="tr-TR" dirty="0" err="1"/>
              <a:t>mümkündür.Bir</a:t>
            </a:r>
            <a:r>
              <a:rPr lang="tr-TR" dirty="0"/>
              <a:t> lojistik hizmetinin kalitesi; tanımlı, iletişimi yapılmış ve uygulanan süreçlerin varlığına bağlıdır. Değişiklik yönetiminden risk yönetimine kadar geniş bir çerçeveyi doldurması gereken süreçler sorun olasılığını azalttığı gibi, çıkması kaçınılmaz olan sorunlarda da çözümün çok hızlı ortaya çıkmasını sağlamaktadır. Etkin dış kaynak kullanımı firmaları ise süreçleri ve prosedürleri oluşturabilmek için lojistik uzmanları, çeşitli metodolojileri, kalite ve yetkinlik yönetimi sistemleri kullanmaktadırlar. Süreçlerin aksamadan işlemesi için gerekli önlemlerin alınmasının yanı sıra, yanlış teslimat, iade, yolda hasar görme gibi istisnai durumlarda da sorunun en kısa sürede giderilmesi için gerekli adımlar önceden belirlenmiştir.</a:t>
            </a:r>
          </a:p>
        </p:txBody>
      </p:sp>
    </p:spTree>
    <p:extLst>
      <p:ext uri="{BB962C8B-B14F-4D97-AF65-F5344CB8AC3E}">
        <p14:creationId xmlns:p14="http://schemas.microsoft.com/office/powerpoint/2010/main" val="356243311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Sağladığı Yararlar</a:t>
            </a:r>
          </a:p>
        </p:txBody>
      </p:sp>
      <p:sp>
        <p:nvSpPr>
          <p:cNvPr id="3" name="İçerik Yer Tutucusu 2"/>
          <p:cNvSpPr>
            <a:spLocks noGrp="1"/>
          </p:cNvSpPr>
          <p:nvPr>
            <p:ph idx="1"/>
          </p:nvPr>
        </p:nvSpPr>
        <p:spPr/>
        <p:txBody>
          <a:bodyPr>
            <a:normAutofit fontScale="92500" lnSpcReduction="10000"/>
          </a:bodyPr>
          <a:lstStyle/>
          <a:p>
            <a:pPr lvl="1"/>
            <a:r>
              <a:rPr lang="tr-TR" dirty="0" smtClean="0"/>
              <a:t>Geniş </a:t>
            </a:r>
            <a:r>
              <a:rPr lang="tr-TR" dirty="0"/>
              <a:t>ve esnek kaynak havuzu: Geniş bir alana yayılmış olan lojistik hizmetlerinin, farklı zamanlarda gerektirdiği farklı uzmanlık ve kaynaklar ancak geniş bir kaynak havuzundan sağlanabilir. Bu havuzun bir şirket tarafından yönetilmesi de kaynak yönetimini, entegrasyonunu ve koordinasyonunu kolaylaştırmaktadır. Özellikle dönemsel ya da mevsimsel olarak üretim ya da dağıtım gereksinimleri artan firmalar için dış kaynak kullanımı firmaları büyük esneklik sağlamaktadır. Kısa süreler için çok miktarda nakliye aracı, insan kaynağı, depo alanı sağlama gibi olanaklar mevcuttur. Firmanın bu hizmetleri kendisinin yapması durumunda ya dönemsel darboğazlar ya da ölü dönemlerde atıl kapasite ortaya çıkmaktadır.</a:t>
            </a:r>
          </a:p>
        </p:txBody>
      </p:sp>
    </p:spTree>
    <p:extLst>
      <p:ext uri="{BB962C8B-B14F-4D97-AF65-F5344CB8AC3E}">
        <p14:creationId xmlns:p14="http://schemas.microsoft.com/office/powerpoint/2010/main" val="73194269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Sağladığı Yararlar</a:t>
            </a:r>
          </a:p>
        </p:txBody>
      </p:sp>
      <p:sp>
        <p:nvSpPr>
          <p:cNvPr id="3" name="İçerik Yer Tutucusu 2"/>
          <p:cNvSpPr>
            <a:spLocks noGrp="1"/>
          </p:cNvSpPr>
          <p:nvPr>
            <p:ph idx="1"/>
          </p:nvPr>
        </p:nvSpPr>
        <p:spPr/>
        <p:txBody>
          <a:bodyPr>
            <a:normAutofit/>
          </a:bodyPr>
          <a:lstStyle/>
          <a:p>
            <a:pPr lvl="1"/>
            <a:r>
              <a:rPr lang="tr-TR" dirty="0" smtClean="0"/>
              <a:t>Kaynak </a:t>
            </a:r>
            <a:r>
              <a:rPr lang="tr-TR" dirty="0"/>
              <a:t>sürekliliği: İşten ayrılma, hastalık, izin gibi kaynak sürekliliğini tehdit eden durumlar ile mücadele edebilmek ve beklenmedik durumlar için önlem geliştirmek bir dış kaynak kullanımı şirketinin fazla ek kaynak gerektirmeden yönetebileceği konulardır.</a:t>
            </a:r>
          </a:p>
        </p:txBody>
      </p:sp>
    </p:spTree>
    <p:extLst>
      <p:ext uri="{BB962C8B-B14F-4D97-AF65-F5344CB8AC3E}">
        <p14:creationId xmlns:p14="http://schemas.microsoft.com/office/powerpoint/2010/main" val="89002444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Sağladığı Yararlar</a:t>
            </a:r>
          </a:p>
        </p:txBody>
      </p:sp>
      <p:sp>
        <p:nvSpPr>
          <p:cNvPr id="3" name="İçerik Yer Tutucusu 2"/>
          <p:cNvSpPr>
            <a:spLocks noGrp="1"/>
          </p:cNvSpPr>
          <p:nvPr>
            <p:ph idx="1"/>
          </p:nvPr>
        </p:nvSpPr>
        <p:spPr/>
        <p:txBody>
          <a:bodyPr>
            <a:normAutofit/>
          </a:bodyPr>
          <a:lstStyle/>
          <a:p>
            <a:pPr lvl="1"/>
            <a:r>
              <a:rPr lang="tr-TR" dirty="0" smtClean="0"/>
              <a:t>Maliyet </a:t>
            </a:r>
            <a:r>
              <a:rPr lang="tr-TR" dirty="0"/>
              <a:t>ve teknoloji risklerinin azalması: Özellikle proje yönetimi hataları, yanlış teknoloji seçimi, kaynak yetersizliği, hedef yönetiminin olmaması gibi sebeplerle maliyetleri çok yükselebilen lojistik projelerinde, bu konuda gerekli önlemleri almak ya da önlem alamadığı takdirde de sonucuna katlanmak müşteri şirketin sorumluluğu olmaktan çıkıp dış kaynak  kullanımı  şirketinin sorumluluğu hâline gelmektedir.</a:t>
            </a:r>
          </a:p>
        </p:txBody>
      </p:sp>
    </p:spTree>
    <p:extLst>
      <p:ext uri="{BB962C8B-B14F-4D97-AF65-F5344CB8AC3E}">
        <p14:creationId xmlns:p14="http://schemas.microsoft.com/office/powerpoint/2010/main" val="275010519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5400" b="1" dirty="0"/>
              <a:t>Sağladığı Yararlar</a:t>
            </a:r>
          </a:p>
        </p:txBody>
      </p:sp>
      <p:sp>
        <p:nvSpPr>
          <p:cNvPr id="3" name="İçerik Yer Tutucusu 2"/>
          <p:cNvSpPr>
            <a:spLocks noGrp="1"/>
          </p:cNvSpPr>
          <p:nvPr>
            <p:ph idx="1"/>
          </p:nvPr>
        </p:nvSpPr>
        <p:spPr/>
        <p:txBody>
          <a:bodyPr>
            <a:normAutofit/>
          </a:bodyPr>
          <a:lstStyle/>
          <a:p>
            <a:pPr lvl="1"/>
            <a:r>
              <a:rPr lang="tr-TR" dirty="0" smtClean="0"/>
              <a:t>Maliyet </a:t>
            </a:r>
            <a:r>
              <a:rPr lang="tr-TR" dirty="0"/>
              <a:t>ve teknoloji risklerinin azalması: Özellikle proje yönetimi hataları, yanlış teknoloji seçimi, kaynak yetersizliği, hedef yönetiminin olmaması gibi sebeplerle maliyetleri çok yükselebilen lojistik projelerinde, bu konuda gerekli önlemleri almak ya da önlem alamadığı takdirde de sonucuna katlanmak müşteri şirketin sorumluluğu olmaktan çıkıp dış kaynak  kullanımı  şirketinin sorumluluğu hâline gelmektedir.</a:t>
            </a:r>
          </a:p>
        </p:txBody>
      </p:sp>
    </p:spTree>
    <p:extLst>
      <p:ext uri="{BB962C8B-B14F-4D97-AF65-F5344CB8AC3E}">
        <p14:creationId xmlns:p14="http://schemas.microsoft.com/office/powerpoint/2010/main" val="212848808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a:xfrm>
            <a:off x="530352" y="1316736"/>
            <a:ext cx="8002088" cy="4056480"/>
          </a:xfrm>
        </p:spPr>
        <p:txBody>
          <a:bodyPr/>
          <a:lstStyle/>
          <a:p>
            <a:pPr algn="ctr"/>
            <a:r>
              <a:rPr lang="tr-TR" dirty="0" smtClean="0"/>
              <a:t>Dinlediğiniz için Teşekkür Ederim.</a:t>
            </a:r>
            <a:endParaRPr lang="tr-TR" dirty="0"/>
          </a:p>
        </p:txBody>
      </p:sp>
    </p:spTree>
    <p:extLst>
      <p:ext uri="{BB962C8B-B14F-4D97-AF65-F5344CB8AC3E}">
        <p14:creationId xmlns:p14="http://schemas.microsoft.com/office/powerpoint/2010/main" val="376350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KISIM 1 - ÜRETİCİLER</a:t>
            </a:r>
            <a:br>
              <a:rPr lang="tr-TR" b="1" dirty="0" smtClean="0"/>
            </a:br>
            <a:r>
              <a:rPr lang="tr-TR" b="1" dirty="0" smtClean="0"/>
              <a:t>Üretim Nedir?</a:t>
            </a:r>
            <a:endParaRPr lang="tr-TR" b="1" dirty="0"/>
          </a:p>
        </p:txBody>
      </p:sp>
      <p:sp>
        <p:nvSpPr>
          <p:cNvPr id="2" name="İçerik Yer Tutucusu 1"/>
          <p:cNvSpPr>
            <a:spLocks noGrp="1"/>
          </p:cNvSpPr>
          <p:nvPr>
            <p:ph idx="1"/>
          </p:nvPr>
        </p:nvSpPr>
        <p:spPr/>
        <p:txBody>
          <a:bodyPr>
            <a:normAutofit/>
          </a:bodyPr>
          <a:lstStyle/>
          <a:p>
            <a:r>
              <a:rPr lang="tr-TR" b="1" i="1" dirty="0" smtClean="0"/>
              <a:t>İhtiyaçları gidermek için kullanılan mal ve hizmetleri meydana getirmek</a:t>
            </a:r>
            <a:r>
              <a:rPr lang="tr-TR" dirty="0" smtClean="0"/>
              <a:t>, </a:t>
            </a:r>
            <a:r>
              <a:rPr lang="tr-TR" b="1" i="1" dirty="0" smtClean="0"/>
              <a:t>bir fayda sağlamak veya var olan faydayı arttırmak </a:t>
            </a:r>
            <a:r>
              <a:rPr lang="tr-TR" dirty="0" smtClean="0"/>
              <a:t>amacıyla yapılan her türlü faaliyeti </a:t>
            </a:r>
            <a:r>
              <a:rPr lang="tr-TR" b="1" dirty="0" smtClean="0"/>
              <a:t>ÜRETİM</a:t>
            </a:r>
            <a:r>
              <a:rPr lang="tr-TR" dirty="0" smtClean="0"/>
              <a:t> olarak tanımlanabilir? </a:t>
            </a:r>
          </a:p>
          <a:p>
            <a:endParaRPr lang="tr-TR" dirty="0" smtClean="0"/>
          </a:p>
          <a:p>
            <a:pPr marL="0" indent="0">
              <a:buNone/>
            </a:pPr>
            <a:endParaRPr lang="tr-TR" dirty="0"/>
          </a:p>
        </p:txBody>
      </p:sp>
    </p:spTree>
    <p:extLst>
      <p:ext uri="{BB962C8B-B14F-4D97-AF65-F5344CB8AC3E}">
        <p14:creationId xmlns:p14="http://schemas.microsoft.com/office/powerpoint/2010/main" val="4260115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smtClean="0"/>
              <a:t>Rekabet Nedir?</a:t>
            </a:r>
            <a:endParaRPr lang="tr-TR" b="1" dirty="0"/>
          </a:p>
        </p:txBody>
      </p:sp>
      <p:sp>
        <p:nvSpPr>
          <p:cNvPr id="2" name="İçerik Yer Tutucusu 1"/>
          <p:cNvSpPr>
            <a:spLocks noGrp="1"/>
          </p:cNvSpPr>
          <p:nvPr>
            <p:ph idx="1"/>
          </p:nvPr>
        </p:nvSpPr>
        <p:spPr/>
        <p:txBody>
          <a:bodyPr>
            <a:normAutofit/>
          </a:bodyPr>
          <a:lstStyle/>
          <a:p>
            <a:r>
              <a:rPr lang="tr-TR" sz="2400" dirty="0"/>
              <a:t>Ekonomi biliminde, XIX. yüzyıldan bu yana, matematiksel düşüncenin uygulanmaya başlaması, rekabet sözcüğüne farklı bir içerik kazandırmıştır. Modern ekonomi teorisinde rekabet ile kastedilen, malın fiyatının arz ve talebe göre belirlendiği ve faaliyet gösterenlerin kişiliklerinden bağımsız bir piyasa şeklidir. </a:t>
            </a:r>
          </a:p>
          <a:p>
            <a:pPr marL="0" indent="0">
              <a:buNone/>
            </a:pPr>
            <a:endParaRPr lang="tr-TR" sz="2400" dirty="0" smtClean="0"/>
          </a:p>
          <a:p>
            <a:endParaRPr lang="tr-TR" sz="6000" dirty="0"/>
          </a:p>
        </p:txBody>
      </p:sp>
    </p:spTree>
    <p:extLst>
      <p:ext uri="{BB962C8B-B14F-4D97-AF65-F5344CB8AC3E}">
        <p14:creationId xmlns:p14="http://schemas.microsoft.com/office/powerpoint/2010/main" val="1757186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smtClean="0"/>
              <a:t>Rekabet Nedir?</a:t>
            </a:r>
            <a:endParaRPr lang="tr-TR" b="1" dirty="0"/>
          </a:p>
        </p:txBody>
      </p:sp>
      <p:sp>
        <p:nvSpPr>
          <p:cNvPr id="2" name="İçerik Yer Tutucusu 1"/>
          <p:cNvSpPr>
            <a:spLocks noGrp="1"/>
          </p:cNvSpPr>
          <p:nvPr>
            <p:ph idx="1"/>
          </p:nvPr>
        </p:nvSpPr>
        <p:spPr/>
        <p:txBody>
          <a:bodyPr>
            <a:normAutofit/>
          </a:bodyPr>
          <a:lstStyle/>
          <a:p>
            <a:r>
              <a:rPr lang="tr-TR" sz="2400" dirty="0" err="1"/>
              <a:t>Stigler</a:t>
            </a:r>
            <a:r>
              <a:rPr lang="tr-TR" sz="2400" dirty="0"/>
              <a:t> rekabeti, "her bir alıcının sonsuz miktarda talep ile karşılaştığı piyasa", şeklinde tanımlamıştır. </a:t>
            </a:r>
            <a:r>
              <a:rPr lang="tr-TR" sz="2400" dirty="0" err="1"/>
              <a:t>Stigler'e</a:t>
            </a:r>
            <a:r>
              <a:rPr lang="tr-TR" sz="2400" dirty="0"/>
              <a:t> göre, rekabet piyasasından ya da sadece rekabetten söz edebilmek için, çok sayıda alıcı ve satıcıların bulunması, ilgili herkesin piyasa hakkında bilgi sahibi olması ve malın bölünebilir ve homojen olması gerekir. Modern ekonomi teorilerinin rekabete verdiği bu anlam, rekabetin günlük yaşamda kullanıldığı şekilden daha sınırlıdır.</a:t>
            </a:r>
            <a:endParaRPr lang="tr-TR" sz="2800" dirty="0"/>
          </a:p>
          <a:p>
            <a:pPr marL="0" indent="0">
              <a:buNone/>
            </a:pPr>
            <a:endParaRPr lang="tr-TR" sz="2400" dirty="0" smtClean="0"/>
          </a:p>
          <a:p>
            <a:endParaRPr lang="tr-TR" sz="6000" dirty="0"/>
          </a:p>
        </p:txBody>
      </p:sp>
    </p:spTree>
    <p:extLst>
      <p:ext uri="{BB962C8B-B14F-4D97-AF65-F5344CB8AC3E}">
        <p14:creationId xmlns:p14="http://schemas.microsoft.com/office/powerpoint/2010/main" val="3900439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smtClean="0"/>
              <a:t>Rekabet Nedir?</a:t>
            </a:r>
            <a:endParaRPr lang="tr-TR" b="1" dirty="0"/>
          </a:p>
        </p:txBody>
      </p:sp>
      <p:sp>
        <p:nvSpPr>
          <p:cNvPr id="2" name="İçerik Yer Tutucusu 1"/>
          <p:cNvSpPr>
            <a:spLocks noGrp="1"/>
          </p:cNvSpPr>
          <p:nvPr>
            <p:ph idx="1"/>
          </p:nvPr>
        </p:nvSpPr>
        <p:spPr/>
        <p:txBody>
          <a:bodyPr>
            <a:normAutofit/>
          </a:bodyPr>
          <a:lstStyle/>
          <a:p>
            <a:r>
              <a:rPr lang="tr-TR" sz="2400" dirty="0"/>
              <a:t>Her ne kadar </a:t>
            </a:r>
            <a:r>
              <a:rPr lang="tr-TR" sz="2400" dirty="0" err="1"/>
              <a:t>Hayek</a:t>
            </a:r>
            <a:r>
              <a:rPr lang="tr-TR" sz="2400" dirty="0"/>
              <a:t>, </a:t>
            </a:r>
            <a:r>
              <a:rPr lang="tr-TR" sz="2400" dirty="0" err="1"/>
              <a:t>Stigler'in</a:t>
            </a:r>
            <a:r>
              <a:rPr lang="tr-TR" sz="2400" dirty="0"/>
              <a:t> bu görüşünü, gerçekleşmesi mümkün olamayacak faraziyelere dayandığı gerekçesi ile eleştirmiş ve rekabeti en iyinin tespiti usulü olarak </a:t>
            </a:r>
            <a:r>
              <a:rPr lang="tr-TR" sz="2400" dirty="0" err="1"/>
              <a:t>tanımlamışise</a:t>
            </a:r>
            <a:r>
              <a:rPr lang="tr-TR" sz="2400" dirty="0"/>
              <a:t> de, liberal ekonomistler arasındaki baskın görüş, rekabetin, piyasa yapısına ilişkin bir niteleme olduğu yönündedir.</a:t>
            </a:r>
          </a:p>
          <a:p>
            <a:pPr marL="0" indent="0">
              <a:buNone/>
            </a:pPr>
            <a:endParaRPr lang="tr-TR" sz="2400" dirty="0" smtClean="0"/>
          </a:p>
          <a:p>
            <a:endParaRPr lang="tr-TR" sz="6000" dirty="0"/>
          </a:p>
        </p:txBody>
      </p:sp>
    </p:spTree>
    <p:extLst>
      <p:ext uri="{BB962C8B-B14F-4D97-AF65-F5344CB8AC3E}">
        <p14:creationId xmlns:p14="http://schemas.microsoft.com/office/powerpoint/2010/main" val="2644574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smtClean="0"/>
              <a:t>Rekabet Nedir?</a:t>
            </a:r>
            <a:endParaRPr lang="tr-TR" b="1" dirty="0"/>
          </a:p>
        </p:txBody>
      </p:sp>
      <p:sp>
        <p:nvSpPr>
          <p:cNvPr id="2" name="İçerik Yer Tutucusu 1"/>
          <p:cNvSpPr>
            <a:spLocks noGrp="1"/>
          </p:cNvSpPr>
          <p:nvPr>
            <p:ph idx="1"/>
          </p:nvPr>
        </p:nvSpPr>
        <p:spPr/>
        <p:txBody>
          <a:bodyPr>
            <a:normAutofit fontScale="47500" lnSpcReduction="20000"/>
          </a:bodyPr>
          <a:lstStyle/>
          <a:p>
            <a:r>
              <a:rPr lang="tr-TR" sz="6000" dirty="0"/>
              <a:t>Rekabet sözcüğü, günlük hayatta hâlâ, kendi amacı doğrultusunda, diğer firmaların çıkarlarının aksine davranmak olarak, Smith'in tanımladığı şekilde kullanılmakta ise de, günümüzde  ekonomi  bilimi  bakımından,  farklı  bir  durumu  ifade  etmektedir </a:t>
            </a:r>
            <a:r>
              <a:rPr lang="tr-TR" sz="6000" dirty="0" smtClean="0"/>
              <a:t>Kanımızca, günlük </a:t>
            </a:r>
            <a:r>
              <a:rPr lang="tr-TR" sz="6000" dirty="0"/>
              <a:t>dilde rekabet olarak nitelendirilen durumu, "rakip olmak" şeklinde ifade ederek, rekabet kavramından farklılaştırmakta yarar bulunmaktadır. </a:t>
            </a:r>
          </a:p>
        </p:txBody>
      </p:sp>
    </p:spTree>
    <p:extLst>
      <p:ext uri="{BB962C8B-B14F-4D97-AF65-F5344CB8AC3E}">
        <p14:creationId xmlns:p14="http://schemas.microsoft.com/office/powerpoint/2010/main" val="2603077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smtClean="0"/>
              <a:t>Rekabet Nedir?</a:t>
            </a:r>
            <a:endParaRPr lang="tr-TR" b="1" dirty="0"/>
          </a:p>
        </p:txBody>
      </p:sp>
      <p:sp>
        <p:nvSpPr>
          <p:cNvPr id="2" name="İçerik Yer Tutucusu 1"/>
          <p:cNvSpPr>
            <a:spLocks noGrp="1"/>
          </p:cNvSpPr>
          <p:nvPr>
            <p:ph idx="1"/>
          </p:nvPr>
        </p:nvSpPr>
        <p:spPr/>
        <p:txBody>
          <a:bodyPr>
            <a:normAutofit fontScale="55000" lnSpcReduction="20000"/>
          </a:bodyPr>
          <a:lstStyle/>
          <a:p>
            <a:r>
              <a:rPr lang="tr-TR" sz="6000" dirty="0"/>
              <a:t>Örneğin, iki bağ sahibi arasında rekabet vardır, ancak birinin kendi çıkarı için diğerinin faaliyetlerini zorlaştırmağa yönelik herhangi bir davranışı yoktur, hatta birbirlerine yardım ederler. Her ikisinin üretim miktarları, piyasadaki arza göre o kadar azdır ki, birinin davranışından diğerinin zarar görmesi söz konusu olmadığı için, birbirini rakip olarak kabul etmezler. </a:t>
            </a:r>
          </a:p>
        </p:txBody>
      </p:sp>
    </p:spTree>
    <p:extLst>
      <p:ext uri="{BB962C8B-B14F-4D97-AF65-F5344CB8AC3E}">
        <p14:creationId xmlns:p14="http://schemas.microsoft.com/office/powerpoint/2010/main" val="3177516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smtClean="0"/>
              <a:t>Rekabet Nedir?</a:t>
            </a:r>
            <a:endParaRPr lang="tr-TR" b="1" dirty="0"/>
          </a:p>
        </p:txBody>
      </p:sp>
      <p:sp>
        <p:nvSpPr>
          <p:cNvPr id="2" name="İçerik Yer Tutucusu 1"/>
          <p:cNvSpPr>
            <a:spLocks noGrp="1"/>
          </p:cNvSpPr>
          <p:nvPr>
            <p:ph idx="1"/>
          </p:nvPr>
        </p:nvSpPr>
        <p:spPr/>
        <p:txBody>
          <a:bodyPr>
            <a:normAutofit fontScale="55000" lnSpcReduction="20000"/>
          </a:bodyPr>
          <a:lstStyle/>
          <a:p>
            <a:r>
              <a:rPr lang="tr-TR" sz="6000" dirty="0"/>
              <a:t>Ancak çok sayıda bağcının yer aldığı üzüm piyasası rekabet şartlarını yerine getirmekte, her iki bağcı arasında, hasım durumu olmadan da, rekabet gerçekleşmektedir. Yani rekabet kavramı, sadece çok sayıda alıcı ve satıcının bulunduğu ve hiçbirinin tek başına piyasayı etkilemek gücüne sahip olmaması durumu ile ilgilidir. </a:t>
            </a:r>
          </a:p>
        </p:txBody>
      </p:sp>
    </p:spTree>
    <p:extLst>
      <p:ext uri="{BB962C8B-B14F-4D97-AF65-F5344CB8AC3E}">
        <p14:creationId xmlns:p14="http://schemas.microsoft.com/office/powerpoint/2010/main" val="2306217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smtClean="0"/>
              <a:t>Rekabet Nedir?</a:t>
            </a:r>
            <a:endParaRPr lang="tr-TR" b="1" dirty="0"/>
          </a:p>
        </p:txBody>
      </p:sp>
      <p:sp>
        <p:nvSpPr>
          <p:cNvPr id="2" name="İçerik Yer Tutucusu 1"/>
          <p:cNvSpPr>
            <a:spLocks noGrp="1"/>
          </p:cNvSpPr>
          <p:nvPr>
            <p:ph idx="1"/>
          </p:nvPr>
        </p:nvSpPr>
        <p:spPr/>
        <p:txBody>
          <a:bodyPr>
            <a:normAutofit fontScale="47500" lnSpcReduction="20000"/>
          </a:bodyPr>
          <a:lstStyle/>
          <a:p>
            <a:r>
              <a:rPr lang="tr-TR" sz="6000" dirty="0"/>
              <a:t>Modern ekonomi teorisine göre, bu şartın gerçekleşmediği durumlarda, örneğin Amerikan otomobil endüstrisinde Ford, General </a:t>
            </a:r>
            <a:r>
              <a:rPr lang="tr-TR" sz="6000" dirty="0" err="1"/>
              <a:t>Motors</a:t>
            </a:r>
            <a:r>
              <a:rPr lang="tr-TR" sz="6000" dirty="0"/>
              <a:t> ve Chrysler şirketleri hasım olmakla beraber, bunlar arasında rekabetten söz edilemez. Bu, aynı piyasada faaliyet gösteren teşebbüslerin, örneğin satış fiyatını belirlemeleri, ya da üretim kotaları tespit etme durumları için de geçerlidir. Teşebbüsler anlaşarak rekabeti ortadan kaldırmışlardır, ancak rakip teşebbüs olma durumları değişmemiştir. </a:t>
            </a:r>
          </a:p>
        </p:txBody>
      </p:sp>
    </p:spTree>
    <p:extLst>
      <p:ext uri="{BB962C8B-B14F-4D97-AF65-F5344CB8AC3E}">
        <p14:creationId xmlns:p14="http://schemas.microsoft.com/office/powerpoint/2010/main" val="591343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smtClean="0"/>
              <a:t>Rekabet Nedir?</a:t>
            </a:r>
            <a:endParaRPr lang="tr-TR" b="1" dirty="0"/>
          </a:p>
        </p:txBody>
      </p:sp>
      <p:sp>
        <p:nvSpPr>
          <p:cNvPr id="2" name="İçerik Yer Tutucusu 1"/>
          <p:cNvSpPr>
            <a:spLocks noGrp="1"/>
          </p:cNvSpPr>
          <p:nvPr>
            <p:ph idx="1"/>
          </p:nvPr>
        </p:nvSpPr>
        <p:spPr/>
        <p:txBody>
          <a:bodyPr>
            <a:normAutofit fontScale="55000" lnSpcReduction="20000"/>
          </a:bodyPr>
          <a:lstStyle/>
          <a:p>
            <a:r>
              <a:rPr lang="tr-TR" sz="6000" dirty="0"/>
              <a:t>Kendi çıkarlarını korumak için, diğerlerinin davranışlarını kontrol etmek zorunda olmalarının yanı sıra, aralarındaki sözleşme hükümlerine, fark edilmedikçe uymayarak daha fazla kazanç elde etmeğe çalışacaklardır. Aralarında herhangi bir anlaşmanın olmadığı hâllerde de durumun farklı olmadığı ve aralarındaki ekonomik bağımlılığın rekabeti ortadan kaldırdığı ileri sürülmüştür.</a:t>
            </a:r>
          </a:p>
        </p:txBody>
      </p:sp>
    </p:spTree>
    <p:extLst>
      <p:ext uri="{BB962C8B-B14F-4D97-AF65-F5344CB8AC3E}">
        <p14:creationId xmlns:p14="http://schemas.microsoft.com/office/powerpoint/2010/main" val="4216807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smtClean="0"/>
              <a:t>Rekabet Nedir?</a:t>
            </a:r>
            <a:endParaRPr lang="tr-TR" b="1" dirty="0"/>
          </a:p>
        </p:txBody>
      </p:sp>
      <p:sp>
        <p:nvSpPr>
          <p:cNvPr id="2" name="İçerik Yer Tutucusu 1"/>
          <p:cNvSpPr>
            <a:spLocks noGrp="1"/>
          </p:cNvSpPr>
          <p:nvPr>
            <p:ph idx="1"/>
          </p:nvPr>
        </p:nvSpPr>
        <p:spPr/>
        <p:txBody>
          <a:bodyPr>
            <a:normAutofit fontScale="55000" lnSpcReduction="20000"/>
          </a:bodyPr>
          <a:lstStyle/>
          <a:p>
            <a:r>
              <a:rPr lang="tr-TR" sz="6000" dirty="0"/>
              <a:t>Kendi çıkarlarını korumak için, diğerlerinin davranışlarını kontrol etmek zorunda olmalarının yanı sıra, aralarındaki sözleşme hükümlerine, fark edilmedikçe uymayarak daha fazla kazanç elde etmeğe çalışacaklardır. Aralarında herhangi bir anlaşmanın olmadığı hâllerde de durumun farklı olmadığı ve aralarındaki ekonomik bağımlılığın rekabeti ortadan kaldırdığı ileri sürülmüştür.</a:t>
            </a:r>
          </a:p>
        </p:txBody>
      </p:sp>
    </p:spTree>
    <p:extLst>
      <p:ext uri="{BB962C8B-B14F-4D97-AF65-F5344CB8AC3E}">
        <p14:creationId xmlns:p14="http://schemas.microsoft.com/office/powerpoint/2010/main" val="3452221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smtClean="0"/>
              <a:t>Rekabet Nedir?</a:t>
            </a:r>
            <a:endParaRPr lang="tr-TR" b="1" dirty="0"/>
          </a:p>
        </p:txBody>
      </p:sp>
      <p:sp>
        <p:nvSpPr>
          <p:cNvPr id="2" name="İçerik Yer Tutucusu 1"/>
          <p:cNvSpPr>
            <a:spLocks noGrp="1"/>
          </p:cNvSpPr>
          <p:nvPr>
            <p:ph idx="1"/>
          </p:nvPr>
        </p:nvSpPr>
        <p:spPr/>
        <p:txBody>
          <a:bodyPr>
            <a:normAutofit fontScale="70000" lnSpcReduction="20000"/>
          </a:bodyPr>
          <a:lstStyle/>
          <a:p>
            <a:r>
              <a:rPr lang="tr-TR" sz="3600" dirty="0"/>
              <a:t>Ekonomi teorileri bakımından piyasa yapısı ile sınırlandırılmış olan rekabet kavramı, hasım olmak durumunu içermemekte ve firmaların hasım olmaları tam rekabet kavramının içinde yer almamaktadır. Ekonomi bilimine göre rekabet, bilgi akışının tam, malın homojen ve hiçbir alıcı ve satıcının kendi başına fiyatı ve toplam arz miktarını etkilemek gücüne sahip olmadığı bir piyasa şekli olarak tanımlanabilir. Rekabet Hukukunun konusu da, rekabet koşullarının gerçekleştirilmesi için gerekli tedbirlerin alınması ile bu koşulların gerçekleşmediği piyasalarda faaliyet gösteren teşebbüslerin, rekabet piyasasında faaliyet gösteriyormuş gibi davranmalarını sağlamaktır</a:t>
            </a:r>
            <a:r>
              <a:rPr lang="tr-TR" sz="3600" dirty="0" smtClean="0"/>
              <a:t>.</a:t>
            </a:r>
            <a:endParaRPr lang="tr-TR" sz="3600" dirty="0"/>
          </a:p>
        </p:txBody>
      </p:sp>
    </p:spTree>
    <p:extLst>
      <p:ext uri="{BB962C8B-B14F-4D97-AF65-F5344CB8AC3E}">
        <p14:creationId xmlns:p14="http://schemas.microsoft.com/office/powerpoint/2010/main" val="121706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dirty="0"/>
              <a:t>Mal ve hizmetlerin faydaları nasıl arttırılabilir?</a:t>
            </a:r>
          </a:p>
        </p:txBody>
      </p:sp>
      <p:sp>
        <p:nvSpPr>
          <p:cNvPr id="2" name="İçerik Yer Tutucusu 1"/>
          <p:cNvSpPr>
            <a:spLocks noGrp="1"/>
          </p:cNvSpPr>
          <p:nvPr>
            <p:ph idx="1"/>
          </p:nvPr>
        </p:nvSpPr>
        <p:spPr/>
        <p:txBody>
          <a:bodyPr>
            <a:normAutofit fontScale="77500" lnSpcReduction="20000"/>
          </a:bodyPr>
          <a:lstStyle/>
          <a:p>
            <a:r>
              <a:rPr lang="tr-TR" b="1" dirty="0"/>
              <a:t>Ürünün Şeklini Değiştirerek Ürüne Değer </a:t>
            </a:r>
            <a:r>
              <a:rPr lang="tr-TR" b="1" dirty="0" smtClean="0"/>
              <a:t>Katmak</a:t>
            </a:r>
          </a:p>
          <a:p>
            <a:pPr lvl="1"/>
            <a:r>
              <a:rPr lang="tr-TR" dirty="0" smtClean="0"/>
              <a:t>Ürünün </a:t>
            </a:r>
            <a:r>
              <a:rPr lang="tr-TR" dirty="0"/>
              <a:t>şeklinin değiştirilerek insanların ihtiyaçlarına daha iyi hizmet etmesini sağlayarak ürüne değer katılabilir. Kilden çanak çömlek yapılması, top kumaştan elbise yapılması gibi...</a:t>
            </a:r>
          </a:p>
          <a:p>
            <a:r>
              <a:rPr lang="tr-TR" b="1" dirty="0"/>
              <a:t>Ürünün Yerini Değiştirerek Ürüne Değer </a:t>
            </a:r>
            <a:endParaRPr lang="tr-TR" b="1" dirty="0" smtClean="0"/>
          </a:p>
          <a:p>
            <a:pPr lvl="1"/>
            <a:r>
              <a:rPr lang="tr-TR" dirty="0" smtClean="0"/>
              <a:t>Ürünün </a:t>
            </a:r>
            <a:r>
              <a:rPr lang="tr-TR" dirty="0"/>
              <a:t>çok bulunduğu ya da üretildiği yerden az bulunduğu yerlere ya da onlardan yararlanacak kişilere taşıyarak ürüne değer kazandırılabilir.</a:t>
            </a:r>
          </a:p>
          <a:p>
            <a:r>
              <a:rPr lang="tr-TR" b="1" dirty="0"/>
              <a:t>Ürünün Zamanını Değiştirerek Ürüne Değer </a:t>
            </a:r>
            <a:r>
              <a:rPr lang="tr-TR" b="1" dirty="0" smtClean="0"/>
              <a:t>Kazandırılması</a:t>
            </a:r>
          </a:p>
          <a:p>
            <a:pPr lvl="1"/>
            <a:r>
              <a:rPr lang="tr-TR" dirty="0" smtClean="0"/>
              <a:t>Ürünler </a:t>
            </a:r>
            <a:r>
              <a:rPr lang="tr-TR" dirty="0"/>
              <a:t>üretildikleri anda hemen tüketilemeyebilirler, ürünlerden ihtiyaç duyulduğu anda faydalanılabilmesi için saklanmaları (stok) da ürüne değer katar.</a:t>
            </a:r>
          </a:p>
          <a:p>
            <a:r>
              <a:rPr lang="tr-TR" b="1" dirty="0"/>
              <a:t>Ürünün Mülkiyetini Değiştirerek Ürüne Değer </a:t>
            </a:r>
            <a:r>
              <a:rPr lang="tr-TR" b="1" dirty="0" smtClean="0"/>
              <a:t>Kazandırılması</a:t>
            </a:r>
          </a:p>
          <a:p>
            <a:pPr lvl="1"/>
            <a:r>
              <a:rPr lang="tr-TR" dirty="0" smtClean="0"/>
              <a:t>Üretilmiş </a:t>
            </a:r>
            <a:r>
              <a:rPr lang="tr-TR" dirty="0"/>
              <a:t>ürünlerin onlara en fazla ihtiyaç duyanların mülkiyetine geçmesine aracılık edilerek (Satıcılar) sağlayarak da ürüne değer kazandırılabilir.</a:t>
            </a:r>
          </a:p>
          <a:p>
            <a:endParaRPr lang="tr-TR" dirty="0"/>
          </a:p>
        </p:txBody>
      </p:sp>
    </p:spTree>
    <p:extLst>
      <p:ext uri="{BB962C8B-B14F-4D97-AF65-F5344CB8AC3E}">
        <p14:creationId xmlns:p14="http://schemas.microsoft.com/office/powerpoint/2010/main" val="2373034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smtClean="0"/>
              <a:t>Rekabet Nedir?</a:t>
            </a:r>
            <a:endParaRPr lang="tr-TR" b="1" dirty="0"/>
          </a:p>
        </p:txBody>
      </p:sp>
      <p:sp>
        <p:nvSpPr>
          <p:cNvPr id="2" name="İçerik Yer Tutucusu 1"/>
          <p:cNvSpPr>
            <a:spLocks noGrp="1"/>
          </p:cNvSpPr>
          <p:nvPr>
            <p:ph idx="1"/>
          </p:nvPr>
        </p:nvSpPr>
        <p:spPr/>
        <p:txBody>
          <a:bodyPr>
            <a:normAutofit fontScale="77500" lnSpcReduction="20000"/>
          </a:bodyPr>
          <a:lstStyle/>
          <a:p>
            <a:r>
              <a:rPr lang="tr-TR" sz="3600" dirty="0" smtClean="0"/>
              <a:t>Bu </a:t>
            </a:r>
            <a:r>
              <a:rPr lang="tr-TR" sz="3600" dirty="0"/>
              <a:t>sebepten de, teşebbüslerin rekabet şartlarını bozmağa yönelik faaliyetleri kadar rekabet şartlarının gerçekleşmediği piyasalarda, piyasayı kontrole yönelik faaliyetler de Rekabet Hukukunun kapsamına girer. Örneğin, oligopol piyasasında rakip teşebbüslerin birbirlerine üretime ve fiyata ilişkin bilgiler vermesini, Amerika Birleşik Devletler Yüksek Mahkemesi, rakip teşebbüslerin anlaşarak rekabeti ortadan kaldırması ve Rekabet Hukuku kurallarının ihlali olarak nitelendirmiştir. </a:t>
            </a:r>
          </a:p>
        </p:txBody>
      </p:sp>
    </p:spTree>
    <p:extLst>
      <p:ext uri="{BB962C8B-B14F-4D97-AF65-F5344CB8AC3E}">
        <p14:creationId xmlns:p14="http://schemas.microsoft.com/office/powerpoint/2010/main" val="1494467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smtClean="0"/>
              <a:t>Rekabet Nedir?</a:t>
            </a:r>
            <a:endParaRPr lang="tr-TR" b="1" dirty="0"/>
          </a:p>
        </p:txBody>
      </p:sp>
      <p:sp>
        <p:nvSpPr>
          <p:cNvPr id="2" name="İçerik Yer Tutucusu 1"/>
          <p:cNvSpPr>
            <a:spLocks noGrp="1"/>
          </p:cNvSpPr>
          <p:nvPr>
            <p:ph idx="1"/>
          </p:nvPr>
        </p:nvSpPr>
        <p:spPr/>
        <p:txBody>
          <a:bodyPr>
            <a:normAutofit fontScale="70000" lnSpcReduction="20000"/>
          </a:bodyPr>
          <a:lstStyle/>
          <a:p>
            <a:r>
              <a:rPr lang="tr-TR" sz="3600" dirty="0" smtClean="0"/>
              <a:t>Oysa</a:t>
            </a:r>
            <a:r>
              <a:rPr lang="tr-TR" sz="3600" dirty="0"/>
              <a:t>, saf ekonomi teorisi bakımından ele alındığında, oligopol piyasasında ekonomik bağımlılık sebebi ile rekabetin yok olduğu ve mevcut olmayan rekabetin kısıtlanmasının da mümkün olmayacağı şeklinde bir düşünce akla gelmekte ise de, hukuk politikası bakımından rekabet için gerekli olan sayıda alıcı ve satıcının bulunmadığı durumlarda da, rakip olan teşebbüslerin rekabet piyasasında faaliyet gösteriyormuş gibi davranmaları ve karar vermeleri beklenmektedir. Bu da bizi, Kanun koyucuların rekabet sistemini hangi sebeplerden dolayı vazgeçilmez kabul ettiklerini araştırmağa sevk eder.</a:t>
            </a:r>
          </a:p>
        </p:txBody>
      </p:sp>
    </p:spTree>
    <p:extLst>
      <p:ext uri="{BB962C8B-B14F-4D97-AF65-F5344CB8AC3E}">
        <p14:creationId xmlns:p14="http://schemas.microsoft.com/office/powerpoint/2010/main" val="2508531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a:t>Tam Rekabetten Beklenen Yarar</a:t>
            </a:r>
          </a:p>
        </p:txBody>
      </p:sp>
      <p:sp>
        <p:nvSpPr>
          <p:cNvPr id="2" name="İçerik Yer Tutucusu 1"/>
          <p:cNvSpPr>
            <a:spLocks noGrp="1"/>
          </p:cNvSpPr>
          <p:nvPr>
            <p:ph idx="1"/>
          </p:nvPr>
        </p:nvSpPr>
        <p:spPr/>
        <p:txBody>
          <a:bodyPr>
            <a:normAutofit/>
          </a:bodyPr>
          <a:lstStyle/>
          <a:p>
            <a:r>
              <a:rPr lang="tr-TR" sz="2800" b="1" dirty="0"/>
              <a:t> </a:t>
            </a:r>
            <a:r>
              <a:rPr lang="tr-TR" sz="2800" dirty="0" smtClean="0"/>
              <a:t>Ekonomik </a:t>
            </a:r>
            <a:r>
              <a:rPr lang="tr-TR" sz="2800" dirty="0"/>
              <a:t>hayatın düzenlenmesinde rekabetin önemli bir yeri vardır. Rekabeti ihlal eden davranışları yasaklayıcı düzenlemelere tarihin her devrinde rastlanmıştır. Rekabetin ekonomik bir olay olması nedeniyle Rekabet Hukuku da öncelikle rekabetin ekonomik sonuçlarını düzenli bir şekilde elde etmeğe yöneliktir. Ancak, Rekabet Hukuku ile elde edilmek istenen yarar, rekabetin ekonomik sonuçları ile sınırlı değildir. </a:t>
            </a:r>
          </a:p>
        </p:txBody>
      </p:sp>
    </p:spTree>
    <p:extLst>
      <p:ext uri="{BB962C8B-B14F-4D97-AF65-F5344CB8AC3E}">
        <p14:creationId xmlns:p14="http://schemas.microsoft.com/office/powerpoint/2010/main" val="3570956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a:t>Tam Rekabetten Beklenen Yarar</a:t>
            </a:r>
          </a:p>
        </p:txBody>
      </p:sp>
      <p:sp>
        <p:nvSpPr>
          <p:cNvPr id="2" name="İçerik Yer Tutucusu 1"/>
          <p:cNvSpPr>
            <a:spLocks noGrp="1"/>
          </p:cNvSpPr>
          <p:nvPr>
            <p:ph idx="1"/>
          </p:nvPr>
        </p:nvSpPr>
        <p:spPr/>
        <p:txBody>
          <a:bodyPr>
            <a:normAutofit fontScale="92500" lnSpcReduction="10000"/>
          </a:bodyPr>
          <a:lstStyle/>
          <a:p>
            <a:r>
              <a:rPr lang="tr-TR" sz="2800" dirty="0"/>
              <a:t>Rekabetin ekonomik sonuçları XX. yüzyılda anlaşılmaya başlanmışsa da, Rekabet Hukuku daha uzun bir geçmişe sahiptir. Bunun doğal sonucu da, Rekabet Hukukunun kabulünde ekonomik gerçeklerin yanı sıra, sosyal ve ahlaki değerlerin etkili ve hatta Rekabet Hukukunun kabulünde bunların ekonomik gerekçelerden de daha etkili olduğu da görülür. Ahlaki ve sosyal ihtiyaçları karşılamak için kabul edilmiş olan Rekabet Hukuku kuralları, ancak XX. yüzyılda ekonomi bilimindeki gelişmelerle yeni bir boyut kazanmıştır</a:t>
            </a:r>
            <a:r>
              <a:rPr lang="tr-TR" sz="2800" dirty="0" smtClean="0"/>
              <a:t>.</a:t>
            </a:r>
            <a:endParaRPr lang="tr-TR" sz="2800" dirty="0"/>
          </a:p>
        </p:txBody>
      </p:sp>
    </p:spTree>
    <p:extLst>
      <p:ext uri="{BB962C8B-B14F-4D97-AF65-F5344CB8AC3E}">
        <p14:creationId xmlns:p14="http://schemas.microsoft.com/office/powerpoint/2010/main" val="1675059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a:t>Tam Rekabetten Beklenen Yarar</a:t>
            </a:r>
          </a:p>
        </p:txBody>
      </p:sp>
      <p:sp>
        <p:nvSpPr>
          <p:cNvPr id="2" name="İçerik Yer Tutucusu 1"/>
          <p:cNvSpPr>
            <a:spLocks noGrp="1"/>
          </p:cNvSpPr>
          <p:nvPr>
            <p:ph idx="1"/>
          </p:nvPr>
        </p:nvSpPr>
        <p:spPr/>
        <p:txBody>
          <a:bodyPr>
            <a:normAutofit/>
          </a:bodyPr>
          <a:lstStyle/>
          <a:p>
            <a:r>
              <a:rPr lang="tr-TR" sz="2800" dirty="0" smtClean="0"/>
              <a:t>Rekabet </a:t>
            </a:r>
            <a:r>
              <a:rPr lang="tr-TR" sz="2800" dirty="0"/>
              <a:t>Hukukunun kabulünde ve gelişmesinde etkili olan düşünceler üç genel başlık altında toplanabilir: Hakkaniyet düşüncesinden kaynaklanan ve toplumun ve özellikle tüketicinin korunmasına ilişkin düşünceler, ekonomik yararı temine yönelik düşünceler ve rekabetten beklenen sosyal yarardır.</a:t>
            </a:r>
          </a:p>
          <a:p>
            <a:endParaRPr lang="tr-TR" sz="2800" b="1" dirty="0"/>
          </a:p>
        </p:txBody>
      </p:sp>
    </p:spTree>
    <p:extLst>
      <p:ext uri="{BB962C8B-B14F-4D97-AF65-F5344CB8AC3E}">
        <p14:creationId xmlns:p14="http://schemas.microsoft.com/office/powerpoint/2010/main" val="10460434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a:t>Tam Rekabetten Beklenen Yarar</a:t>
            </a:r>
          </a:p>
        </p:txBody>
      </p:sp>
      <p:sp>
        <p:nvSpPr>
          <p:cNvPr id="2" name="İçerik Yer Tutucusu 1"/>
          <p:cNvSpPr>
            <a:spLocks noGrp="1"/>
          </p:cNvSpPr>
          <p:nvPr>
            <p:ph idx="1"/>
          </p:nvPr>
        </p:nvSpPr>
        <p:spPr/>
        <p:txBody>
          <a:bodyPr>
            <a:normAutofit/>
          </a:bodyPr>
          <a:lstStyle/>
          <a:p>
            <a:r>
              <a:rPr lang="tr-TR" sz="2800" dirty="0" smtClean="0"/>
              <a:t>Rekabet </a:t>
            </a:r>
            <a:r>
              <a:rPr lang="tr-TR" sz="2800" dirty="0"/>
              <a:t>Hukukunun kabulünde ve gelişmesinde etkili olan düşünceler üç genel başlık altında toplanabilir: Hakkaniyet düşüncesinden kaynaklanan ve toplumun ve özellikle tüketicinin korunmasına ilişkin düşünceler, ekonomik yararı temine yönelik düşünceler ve rekabetten beklenen sosyal yarardır.</a:t>
            </a:r>
          </a:p>
          <a:p>
            <a:endParaRPr lang="tr-TR" sz="2800" b="1" dirty="0"/>
          </a:p>
        </p:txBody>
      </p:sp>
    </p:spTree>
    <p:extLst>
      <p:ext uri="{BB962C8B-B14F-4D97-AF65-F5344CB8AC3E}">
        <p14:creationId xmlns:p14="http://schemas.microsoft.com/office/powerpoint/2010/main" val="1097125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a:t>Tam Rekabette Tüketicilerin Korunması</a:t>
            </a:r>
          </a:p>
        </p:txBody>
      </p:sp>
      <p:sp>
        <p:nvSpPr>
          <p:cNvPr id="2" name="İçerik Yer Tutucusu 1"/>
          <p:cNvSpPr>
            <a:spLocks noGrp="1"/>
          </p:cNvSpPr>
          <p:nvPr>
            <p:ph idx="1"/>
          </p:nvPr>
        </p:nvSpPr>
        <p:spPr/>
        <p:txBody>
          <a:bodyPr>
            <a:normAutofit/>
          </a:bodyPr>
          <a:lstStyle/>
          <a:p>
            <a:r>
              <a:rPr lang="tr-TR" sz="2800" dirty="0" smtClean="0"/>
              <a:t>Rekabeti </a:t>
            </a:r>
            <a:r>
              <a:rPr lang="tr-TR" sz="2800" dirty="0"/>
              <a:t>gerçekleştirmeğe ve korumağa yönelik her Rekabet Hukuku kuralının temelinde tüketicinin korunması düşüncesi vardır. Rekabetin, üretim verimliliği ve teknik gelişmeleri teşvik ederek ve kâr hadlerine sınırlamalar getirerek, tüketicilerin daha az para ödemelerini temine yönelik olduğu ileri sürülmektedir. Kaynak kullanımında etkinlik de dâhil olmak üzere rekabetin ekonomik sonuçlarının tüketiciler üzerindeki bütün etkileri, tüketiciler yararınadır. </a:t>
            </a:r>
            <a:endParaRPr lang="tr-TR" sz="2800" b="1" dirty="0"/>
          </a:p>
        </p:txBody>
      </p:sp>
    </p:spTree>
    <p:extLst>
      <p:ext uri="{BB962C8B-B14F-4D97-AF65-F5344CB8AC3E}">
        <p14:creationId xmlns:p14="http://schemas.microsoft.com/office/powerpoint/2010/main" val="4056895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a:t>Tam Rekabette Tüketicilerin Korunması</a:t>
            </a:r>
          </a:p>
        </p:txBody>
      </p:sp>
      <p:sp>
        <p:nvSpPr>
          <p:cNvPr id="2" name="İçerik Yer Tutucusu 1"/>
          <p:cNvSpPr>
            <a:spLocks noGrp="1"/>
          </p:cNvSpPr>
          <p:nvPr>
            <p:ph idx="1"/>
          </p:nvPr>
        </p:nvSpPr>
        <p:spPr/>
        <p:txBody>
          <a:bodyPr>
            <a:normAutofit fontScale="85000" lnSpcReduction="20000"/>
          </a:bodyPr>
          <a:lstStyle/>
          <a:p>
            <a:r>
              <a:rPr lang="tr-TR" sz="2800" dirty="0"/>
              <a:t>Bu sebepten, günlük hayatta Rekabet Hukukundan söz edildiğinde, bununla tüketicileri korumağa yönelik bir dizi kurallar kast edilmektedir. Tarih boyunca da, tüketicilerin korunmaları ile rekabet şartlarına uyulma bir bütün olarak, birlikte düşünülmüştür. Bunun en belirgin kanıtı da, kanun koyucuların Rekabet Hukuku’na ilişkin ilk düzenlemelerinde, yiyecek, giyecek gibi, tüketicilerin temel ihtiyaç maddeleri piyasalarında rekabetin teminini sağlamağa yönelmiş olmalarıdır. Bütün bu düzenlemelerde hedeflenen amaç, tüketiciye belli bir mal için piyasa fiyatı üzerinde bir bedel ödetilerek zarar verilmesine engel olmaktır. Tüketicilerin korunmasına ilişkin düşünceler günümüzde de geçerliliğini korumaktadır.</a:t>
            </a:r>
          </a:p>
          <a:p>
            <a:r>
              <a:rPr lang="tr-TR" sz="2800" dirty="0"/>
              <a:t> </a:t>
            </a:r>
            <a:endParaRPr lang="tr-TR" sz="2800" b="1" dirty="0"/>
          </a:p>
        </p:txBody>
      </p:sp>
    </p:spTree>
    <p:extLst>
      <p:ext uri="{BB962C8B-B14F-4D97-AF65-F5344CB8AC3E}">
        <p14:creationId xmlns:p14="http://schemas.microsoft.com/office/powerpoint/2010/main" val="1588797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a:t>Tam Rekabette Tüketicilerin Korunması</a:t>
            </a:r>
          </a:p>
        </p:txBody>
      </p:sp>
      <p:sp>
        <p:nvSpPr>
          <p:cNvPr id="2" name="İçerik Yer Tutucusu 1"/>
          <p:cNvSpPr>
            <a:spLocks noGrp="1"/>
          </p:cNvSpPr>
          <p:nvPr>
            <p:ph idx="1"/>
          </p:nvPr>
        </p:nvSpPr>
        <p:spPr/>
        <p:txBody>
          <a:bodyPr>
            <a:normAutofit fontScale="70000" lnSpcReduction="20000"/>
          </a:bodyPr>
          <a:lstStyle/>
          <a:p>
            <a:endParaRPr lang="tr-TR" sz="3200" dirty="0"/>
          </a:p>
          <a:p>
            <a:r>
              <a:rPr lang="tr-TR" sz="2800" dirty="0"/>
              <a:t>Ancak, XIX. yüzyılın ikinci yarısından sonra, ekonomi biliminde gözlenen gelişmeler, Rekabet Hukukuna farklı bir nitelik kazandırmıştır. Ekonomi bilimine göre, her ne kadar, rekabetten yararlanacak olanlar tüketiciler ise de, bunların korunması Rekabet Hukukunun konusu değildir. Çünkü, rekabetle elde edilmek istenen, iktisadi verimliliktir; yoksa tüketicilerin korunması değil. Ekonomi bilimine göre rekabet, tüketicinin ödemesi gerekenin üzerinde ödemede bulunması, yani rekabeti kısıtlayan teşebbüslerin normal kârlarının üzerinde tekel kârları elde etmesi ile ilgili değildir. Tüketicilerin mal varlıklarının bir kısmı karşılıksız olarak, tekel kârı şeklinde, rekabeti kısıtlayan teşebbüslerin mal varlığına katılmıştır; ancak bu sadece toplumdaki servet dağılımına ilişkin bir sorundur. Bu iddialar şüphesiz, modern ekonomi biliminin rekabete sınırlı bir anlam vermesinden doğmaktadır</a:t>
            </a:r>
            <a:r>
              <a:rPr lang="tr-TR" sz="2800" dirty="0" smtClean="0"/>
              <a:t>.</a:t>
            </a:r>
            <a:endParaRPr lang="tr-TR" sz="2800" dirty="0"/>
          </a:p>
        </p:txBody>
      </p:sp>
    </p:spTree>
    <p:extLst>
      <p:ext uri="{BB962C8B-B14F-4D97-AF65-F5344CB8AC3E}">
        <p14:creationId xmlns:p14="http://schemas.microsoft.com/office/powerpoint/2010/main" val="4231717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a:t>Tam Rekabette Tüketicilerin Korunması</a:t>
            </a:r>
          </a:p>
        </p:txBody>
      </p:sp>
      <p:sp>
        <p:nvSpPr>
          <p:cNvPr id="2" name="İçerik Yer Tutucusu 1"/>
          <p:cNvSpPr>
            <a:spLocks noGrp="1"/>
          </p:cNvSpPr>
          <p:nvPr>
            <p:ph idx="1"/>
          </p:nvPr>
        </p:nvSpPr>
        <p:spPr/>
        <p:txBody>
          <a:bodyPr>
            <a:normAutofit lnSpcReduction="10000"/>
          </a:bodyPr>
          <a:lstStyle/>
          <a:p>
            <a:r>
              <a:rPr lang="tr-TR" sz="2800" dirty="0" smtClean="0"/>
              <a:t>Rekabet </a:t>
            </a:r>
            <a:r>
              <a:rPr lang="tr-TR" sz="2800" dirty="0"/>
              <a:t>Hukuku’nun, tüketicileri de korumağa yönelik kurallarını, genel hukuk ilkelerinden ve hakkaniyet düşüncesinden kaynaklanmakta ve sosyal politika gereğince rekabetle tüketicilerin de korunması amaçlanmaktadır. Kanımızca da, rekabet ekonomik bir olay olmakla beraber, Rekabet Hukuku’nun koruma alanı, ekonomik yararın elde edilmesinden daha geniştir. Tüketicilerin, hakkaniyet gereği de olsa korunması, Rekabet Hukuku uygulamasının vazgeçilmez bir yanını oluşturur.</a:t>
            </a:r>
          </a:p>
          <a:p>
            <a:endParaRPr lang="tr-TR" sz="2800" b="1" dirty="0"/>
          </a:p>
        </p:txBody>
      </p:sp>
    </p:spTree>
    <p:extLst>
      <p:ext uri="{BB962C8B-B14F-4D97-AF65-F5344CB8AC3E}">
        <p14:creationId xmlns:p14="http://schemas.microsoft.com/office/powerpoint/2010/main" val="1857904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smtClean="0"/>
              <a:t>Üretim Faktörleri Nelerdir?</a:t>
            </a:r>
            <a:endParaRPr lang="tr-TR" b="1" dirty="0"/>
          </a:p>
        </p:txBody>
      </p:sp>
      <p:sp>
        <p:nvSpPr>
          <p:cNvPr id="2" name="İçerik Yer Tutucusu 1"/>
          <p:cNvSpPr>
            <a:spLocks noGrp="1"/>
          </p:cNvSpPr>
          <p:nvPr>
            <p:ph idx="1"/>
          </p:nvPr>
        </p:nvSpPr>
        <p:spPr>
          <a:xfrm>
            <a:off x="457200" y="1600199"/>
            <a:ext cx="8003232" cy="1829795"/>
          </a:xfrm>
        </p:spPr>
        <p:txBody>
          <a:bodyPr>
            <a:normAutofit/>
          </a:bodyPr>
          <a:lstStyle/>
          <a:p>
            <a:r>
              <a:rPr lang="tr-TR" dirty="0"/>
              <a:t>Üretim faktörleri (girdiler) kullanılarak belirli bir işlemden sonra üretim (hâsıla) gerçekleştirilir.</a:t>
            </a:r>
          </a:p>
          <a:p>
            <a:pPr marL="0" indent="0">
              <a:buNone/>
            </a:pPr>
            <a:r>
              <a:rPr lang="tr-TR" dirty="0" smtClean="0"/>
              <a:t>Üretim Faktörler: Doğal kaynaklar, emek, sermaye ve girişimci (</a:t>
            </a:r>
            <a:r>
              <a:rPr lang="tr-TR" dirty="0" err="1" smtClean="0"/>
              <a:t>Material</a:t>
            </a:r>
            <a:r>
              <a:rPr lang="tr-TR" dirty="0" smtClean="0"/>
              <a:t>, </a:t>
            </a:r>
            <a:r>
              <a:rPr lang="tr-TR" dirty="0" err="1" smtClean="0"/>
              <a:t>Manpower</a:t>
            </a:r>
            <a:r>
              <a:rPr lang="tr-TR" dirty="0" smtClean="0"/>
              <a:t>, Machine, </a:t>
            </a:r>
            <a:r>
              <a:rPr lang="tr-TR" dirty="0" err="1" smtClean="0"/>
              <a:t>Method</a:t>
            </a:r>
            <a:r>
              <a:rPr lang="tr-TR" dirty="0" smtClean="0"/>
              <a:t>)</a:t>
            </a:r>
            <a:endParaRPr lang="tr-TR"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6" y="3429995"/>
            <a:ext cx="9172576"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801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a:t>Tam Rekabetin Sosyal Amacı</a:t>
            </a:r>
          </a:p>
        </p:txBody>
      </p:sp>
      <p:sp>
        <p:nvSpPr>
          <p:cNvPr id="2" name="İçerik Yer Tutucusu 1"/>
          <p:cNvSpPr>
            <a:spLocks noGrp="1"/>
          </p:cNvSpPr>
          <p:nvPr>
            <p:ph idx="1"/>
          </p:nvPr>
        </p:nvSpPr>
        <p:spPr/>
        <p:txBody>
          <a:bodyPr>
            <a:normAutofit fontScale="92500" lnSpcReduction="10000"/>
          </a:bodyPr>
          <a:lstStyle/>
          <a:p>
            <a:r>
              <a:rPr lang="tr-TR" sz="2800" dirty="0" smtClean="0"/>
              <a:t>Rekabetin </a:t>
            </a:r>
            <a:r>
              <a:rPr lang="tr-TR" sz="2800" dirty="0"/>
              <a:t>sosyal yaşamdaki gelişmeleri teşvik edici rol oynadığı ve bütün  gelişmelerde önemli rolü olduğu şüphe götürmez bir gerçektir. Rekabet, Adam Smith'in anladığı şekilde basit bir hasımlık durumu olarak kabul edilse bile, bunun her zaman sosyal bir yanı mevcuttur. Tekelci firmalara karşı ileri sürülen eleştirilerin başında, bu firmaların gelişmeye olumsuz katkıları konusu gelmektedir. Piyasada tek satıcı durumunda olan tekelci firma, fiyat ve arz miktarını tespit edebileceği gibi, arz edilen malın kalitesini de kontrol eder. </a:t>
            </a:r>
            <a:endParaRPr lang="tr-TR" sz="2800" b="1" dirty="0"/>
          </a:p>
        </p:txBody>
      </p:sp>
    </p:spTree>
    <p:extLst>
      <p:ext uri="{BB962C8B-B14F-4D97-AF65-F5344CB8AC3E}">
        <p14:creationId xmlns:p14="http://schemas.microsoft.com/office/powerpoint/2010/main" val="429734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a:t>Tam Rekabetin Sosyal Amacı</a:t>
            </a:r>
          </a:p>
        </p:txBody>
      </p:sp>
      <p:sp>
        <p:nvSpPr>
          <p:cNvPr id="2" name="İçerik Yer Tutucusu 1"/>
          <p:cNvSpPr>
            <a:spLocks noGrp="1"/>
          </p:cNvSpPr>
          <p:nvPr>
            <p:ph idx="1"/>
          </p:nvPr>
        </p:nvSpPr>
        <p:spPr/>
        <p:txBody>
          <a:bodyPr>
            <a:normAutofit fontScale="70000" lnSpcReduction="20000"/>
          </a:bodyPr>
          <a:lstStyle/>
          <a:p>
            <a:r>
              <a:rPr lang="tr-TR" sz="2800" dirty="0"/>
              <a:t>Kârını </a:t>
            </a:r>
            <a:r>
              <a:rPr lang="tr-TR" sz="2800" dirty="0" err="1"/>
              <a:t>maksimalize</a:t>
            </a:r>
            <a:r>
              <a:rPr lang="tr-TR" sz="2800" dirty="0"/>
              <a:t> etmek isteyen tekelci firmanın, yeni araştırmalara para harcaması rasyonel bir davranış değildir, çünkü herhangi bir yenilik olmadan da, tekel kârını elde etmek olanağına sahiptir. Böyle bir firmanın yapacağı her harcama kendi kârının azalması anlamına geleceğinden, rekabetin kısıtlanmış olduğu piyasalarda, firmaların yeni buluşlara ve daha iyi mal arzına yönelik faaliyette bulunmayacağı açıktır. Tam rekabet piyasasında faaliyet gösteren firmalar açısından ise, başarılı olmak yani diğerlerinden fazla kazanç elde etmek, farklılaşmaya, yani yeni bir buluşa, daha iyi ürüne, ya da diğerlerinden daha verimli faaliyet göstermeye bağlıdır. Bütün bunlar da tam rekabet piyasasında faaliyet gösteren teşebbüslerin araştırma ve geliştirme faaliyetlerinde bulunmaları sonucunda ortaya çıkar. Yenilikler, daha kaliteli ve ucuz mal tam rekabet piyasasının doğal sonucudur. Firmaları yeniliğe yöneltici gücün rekabet olduğu kabul edilmektedir</a:t>
            </a:r>
            <a:r>
              <a:rPr lang="tr-TR" sz="2800" dirty="0" smtClean="0"/>
              <a:t>.</a:t>
            </a:r>
            <a:endParaRPr lang="tr-TR" sz="2800" dirty="0"/>
          </a:p>
        </p:txBody>
      </p:sp>
    </p:spTree>
    <p:extLst>
      <p:ext uri="{BB962C8B-B14F-4D97-AF65-F5344CB8AC3E}">
        <p14:creationId xmlns:p14="http://schemas.microsoft.com/office/powerpoint/2010/main" val="12421868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a:t>Tam Rekabetin Sosyal Amacı</a:t>
            </a:r>
          </a:p>
        </p:txBody>
      </p:sp>
      <p:sp>
        <p:nvSpPr>
          <p:cNvPr id="2" name="İçerik Yer Tutucusu 1"/>
          <p:cNvSpPr>
            <a:spLocks noGrp="1"/>
          </p:cNvSpPr>
          <p:nvPr>
            <p:ph idx="1"/>
          </p:nvPr>
        </p:nvSpPr>
        <p:spPr/>
        <p:txBody>
          <a:bodyPr>
            <a:normAutofit fontScale="92500" lnSpcReduction="10000"/>
          </a:bodyPr>
          <a:lstStyle/>
          <a:p>
            <a:r>
              <a:rPr lang="tr-TR" sz="2800" dirty="0" smtClean="0"/>
              <a:t>Şüphesiz </a:t>
            </a:r>
            <a:r>
              <a:rPr lang="tr-TR" sz="2800" dirty="0"/>
              <a:t>ki, tekelci firmaların da, topluma yenilikler getirerek katkıda bulunmaları mümkün olabilir, ancak buna tam rekabet piyasasındaki kadar sık rastlanmaz ve tekelci firmanın yenilikler için harcamada bulunması, tekelin gücü ile doğru orantılıdır. Kanımızca, tekelci firmanın faaliyet gösterdiği piyasaya yeni teşebbüslerin kolayca girmesi mümkün ise, tekelci firma durumunu korumak amacıyla, ya piyasaya girişi zorlaştırmak için yeni araştır- </a:t>
            </a:r>
            <a:r>
              <a:rPr lang="tr-TR" sz="2800" dirty="0" err="1"/>
              <a:t>malara</a:t>
            </a:r>
            <a:r>
              <a:rPr lang="tr-TR" sz="2800" dirty="0"/>
              <a:t> yönelecek, ya da fiyatını tekel fiyatının altında tespit ederek, diğerlerinin piyasaya olan ilgilerini azaltmağa çalışacaktır</a:t>
            </a:r>
            <a:r>
              <a:rPr lang="tr-TR" sz="2800" dirty="0" smtClean="0"/>
              <a:t>.</a:t>
            </a:r>
            <a:endParaRPr lang="tr-TR" sz="2800" dirty="0"/>
          </a:p>
        </p:txBody>
      </p:sp>
    </p:spTree>
    <p:extLst>
      <p:ext uri="{BB962C8B-B14F-4D97-AF65-F5344CB8AC3E}">
        <p14:creationId xmlns:p14="http://schemas.microsoft.com/office/powerpoint/2010/main" val="3438887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a:t>Tam Rekabetin Sosyal Amacı</a:t>
            </a:r>
          </a:p>
        </p:txBody>
      </p:sp>
      <p:sp>
        <p:nvSpPr>
          <p:cNvPr id="2" name="İçerik Yer Tutucusu 1"/>
          <p:cNvSpPr>
            <a:spLocks noGrp="1"/>
          </p:cNvSpPr>
          <p:nvPr>
            <p:ph idx="1"/>
          </p:nvPr>
        </p:nvSpPr>
        <p:spPr/>
        <p:txBody>
          <a:bodyPr>
            <a:normAutofit fontScale="92500" lnSpcReduction="20000"/>
          </a:bodyPr>
          <a:lstStyle/>
          <a:p>
            <a:r>
              <a:rPr lang="tr-TR" sz="2800" dirty="0"/>
              <a:t> </a:t>
            </a:r>
            <a:r>
              <a:rPr lang="tr-TR" sz="2800" dirty="0" smtClean="0"/>
              <a:t>Rekabet </a:t>
            </a:r>
            <a:r>
              <a:rPr lang="tr-TR" sz="2800" dirty="0"/>
              <a:t>piyasasının diğer bir önemli sonucu da, ekonomik gücün tek bir elde toplanmasını önleyerek, bu gücün toplumda yaygınlaştırılmasını temin etmesidir. Liberal devlet felsefesinin en eski ve temel düşüncelerinden biri, toplumda yaşayan kişilerin kendilerine ilişkin kararlarda yetkili olmaları, bu konuda devlet organlarının ve diğer  kişilerin yetkilerinin sınırlandırılmasıdır. Rekabet, ekonomik konulardaki tercihlerin tüketiciler tarafından yapılmasını sağlar. Rekabetin kısıtlandığı piyasalarda ise, üretim  miktarı ve fiyatın tespitinde </a:t>
            </a:r>
            <a:r>
              <a:rPr lang="tr-TR" sz="2800" dirty="0" err="1"/>
              <a:t>arzedilen</a:t>
            </a:r>
            <a:r>
              <a:rPr lang="tr-TR" sz="2800" dirty="0"/>
              <a:t> malın tüketiciler bakımından ne şekilde değerlendirildiği önemli değildir. </a:t>
            </a:r>
            <a:endParaRPr lang="tr-TR" sz="2800" b="1" dirty="0"/>
          </a:p>
        </p:txBody>
      </p:sp>
    </p:spTree>
    <p:extLst>
      <p:ext uri="{BB962C8B-B14F-4D97-AF65-F5344CB8AC3E}">
        <p14:creationId xmlns:p14="http://schemas.microsoft.com/office/powerpoint/2010/main" val="946781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a:t>Tam Rekabetin Sosyal Amacı</a:t>
            </a:r>
          </a:p>
        </p:txBody>
      </p:sp>
      <p:sp>
        <p:nvSpPr>
          <p:cNvPr id="2" name="İçerik Yer Tutucusu 1"/>
          <p:cNvSpPr>
            <a:spLocks noGrp="1"/>
          </p:cNvSpPr>
          <p:nvPr>
            <p:ph idx="1"/>
          </p:nvPr>
        </p:nvSpPr>
        <p:spPr/>
        <p:txBody>
          <a:bodyPr>
            <a:normAutofit fontScale="92500" lnSpcReduction="10000"/>
          </a:bodyPr>
          <a:lstStyle/>
          <a:p>
            <a:r>
              <a:rPr lang="tr-TR" sz="2800" dirty="0"/>
              <a:t>Ekonomik tercihlerin tüketiciler yerine, tekelci firma ya da rekabeti kısıtlayan teşebbüsler tarafından yapılması, ekonomik güce sahip olanların siyasi hayatta egemen olmasını da sağlar. Özellikle bu husus, Amerikan Rekabet Hukuku Kanunlarının kabulü sırasında ileriye sürülmüş, ve Senatör </a:t>
            </a:r>
            <a:r>
              <a:rPr lang="tr-TR" sz="2800" dirty="0" err="1"/>
              <a:t>Shearman</a:t>
            </a:r>
            <a:r>
              <a:rPr lang="tr-TR" sz="2800" dirty="0"/>
              <a:t>, ilk Rekabet </a:t>
            </a:r>
            <a:r>
              <a:rPr lang="tr-TR" sz="2800" dirty="0" err="1" smtClean="0"/>
              <a:t>Hukuku</a:t>
            </a:r>
            <a:r>
              <a:rPr lang="tr-TR" sz="2800" dirty="0" err="1"/>
              <a:t>Kanununu</a:t>
            </a:r>
            <a:r>
              <a:rPr lang="tr-TR" sz="2800" dirty="0"/>
              <a:t> teklif ederken, bunun bir özgürlük bildirgesi olduğunu ifade etmiştir. Yüksek Mahkeme de rekabetin "demokratik, politik ve sosyal </a:t>
            </a:r>
            <a:r>
              <a:rPr lang="tr-TR" sz="2800" dirty="0" err="1"/>
              <a:t>müsseselerin</a:t>
            </a:r>
            <a:r>
              <a:rPr lang="tr-TR" sz="2800" dirty="0"/>
              <a:t> korunmasında" önemli  bir rol oynadığını açıkça kabul etmiştir</a:t>
            </a:r>
            <a:r>
              <a:rPr lang="tr-TR" sz="2800" dirty="0" smtClean="0"/>
              <a:t>.</a:t>
            </a:r>
            <a:endParaRPr lang="tr-TR" sz="2800" dirty="0"/>
          </a:p>
          <a:p>
            <a:endParaRPr lang="tr-TR" sz="2800" b="1" dirty="0"/>
          </a:p>
        </p:txBody>
      </p:sp>
    </p:spTree>
    <p:extLst>
      <p:ext uri="{BB962C8B-B14F-4D97-AF65-F5344CB8AC3E}">
        <p14:creationId xmlns:p14="http://schemas.microsoft.com/office/powerpoint/2010/main" val="34247148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a:t>Tam Rekabetin Sosyal Amacı</a:t>
            </a:r>
          </a:p>
        </p:txBody>
      </p:sp>
      <p:sp>
        <p:nvSpPr>
          <p:cNvPr id="2" name="İçerik Yer Tutucusu 1"/>
          <p:cNvSpPr>
            <a:spLocks noGrp="1"/>
          </p:cNvSpPr>
          <p:nvPr>
            <p:ph idx="1"/>
          </p:nvPr>
        </p:nvSpPr>
        <p:spPr/>
        <p:txBody>
          <a:bodyPr>
            <a:normAutofit lnSpcReduction="10000"/>
          </a:bodyPr>
          <a:lstStyle/>
          <a:p>
            <a:r>
              <a:rPr lang="tr-TR" sz="2800" dirty="0"/>
              <a:t>Tekel piyasasının, ekonomik diktatörlüğe yol açacak olmasına karşılık, rekabet ekonomik etkinliği topluma yaygınlaştırarak adil bir toplumun oluşmasına katkıda bulunur. Karar vermede ve sorumluluğun tek elde toplanmasına engel olmada en etkili yöntem tekellerin ve kartellerin faaliyetlerine son verilmesidir. Robert </a:t>
            </a:r>
            <a:r>
              <a:rPr lang="tr-TR" sz="2800" dirty="0" err="1"/>
              <a:t>Pitofsky</a:t>
            </a:r>
            <a:r>
              <a:rPr lang="tr-TR" sz="2800" dirty="0"/>
              <a:t>, ekonomik hayatın birkaç firmanın kontrolüne geçmesi durumunda, tüketiciler gibi devletin de ekonomik hayat- </a:t>
            </a:r>
            <a:r>
              <a:rPr lang="tr-TR" sz="2800" dirty="0" err="1"/>
              <a:t>taki</a:t>
            </a:r>
            <a:r>
              <a:rPr lang="tr-TR" sz="2800" dirty="0"/>
              <a:t> etkinliğinin ortadan kalkacağını ileri sürmektedir</a:t>
            </a:r>
            <a:r>
              <a:rPr lang="tr-TR" sz="2800" dirty="0" smtClean="0"/>
              <a:t>.</a:t>
            </a:r>
            <a:endParaRPr lang="tr-TR" sz="2800" dirty="0"/>
          </a:p>
        </p:txBody>
      </p:sp>
    </p:spTree>
    <p:extLst>
      <p:ext uri="{BB962C8B-B14F-4D97-AF65-F5344CB8AC3E}">
        <p14:creationId xmlns:p14="http://schemas.microsoft.com/office/powerpoint/2010/main" val="2504980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a:t>Tam Rekabetin Sosyal Amacı</a:t>
            </a:r>
          </a:p>
        </p:txBody>
      </p:sp>
      <p:sp>
        <p:nvSpPr>
          <p:cNvPr id="2" name="İçerik Yer Tutucusu 1"/>
          <p:cNvSpPr>
            <a:spLocks noGrp="1"/>
          </p:cNvSpPr>
          <p:nvPr>
            <p:ph idx="1"/>
          </p:nvPr>
        </p:nvSpPr>
        <p:spPr/>
        <p:txBody>
          <a:bodyPr>
            <a:normAutofit lnSpcReduction="10000"/>
          </a:bodyPr>
          <a:lstStyle/>
          <a:p>
            <a:r>
              <a:rPr lang="tr-TR" sz="2800" dirty="0"/>
              <a:t> </a:t>
            </a:r>
            <a:r>
              <a:rPr lang="tr-TR" sz="2800" dirty="0" err="1" smtClean="0"/>
              <a:t>Pitofsky</a:t>
            </a:r>
            <a:r>
              <a:rPr lang="tr-TR" sz="2800" dirty="0"/>
              <a:t>, rekabet sistemi ile demokrasinin ayrılmaz iki kavram olduğunu, totaliter sistemlerde ise ekonomik hayatın tek elden yönetildiğini ve rekabet dışında bir sistemin liberal (özgürlükçü) demokratik sistem ile bağdaşmayacağını ifade etmektedir. Rekabetin, liberal demokratik sistemin vazgeçilmez bir şartı olduğunda şüphe yoktur. Yüksek Mahkeme de, Rekabet Hukuku Kanunlarını, "</a:t>
            </a:r>
            <a:r>
              <a:rPr lang="tr-TR" sz="2800" dirty="0" err="1"/>
              <a:t>Magna</a:t>
            </a:r>
            <a:r>
              <a:rPr lang="tr-TR" sz="2800" dirty="0"/>
              <a:t> Carta" ve "Bill of </a:t>
            </a:r>
            <a:r>
              <a:rPr lang="tr-TR" sz="2800" dirty="0" err="1"/>
              <a:t>Rights</a:t>
            </a:r>
            <a:r>
              <a:rPr lang="tr-TR" sz="2800" dirty="0"/>
              <a:t>" ile karşılaştırmakta ve hiçbirinden vazgeçmenin mümkün olmadığını belirtmektedir</a:t>
            </a:r>
            <a:r>
              <a:rPr lang="tr-TR" sz="2800" dirty="0" smtClean="0"/>
              <a:t>.</a:t>
            </a:r>
            <a:endParaRPr lang="tr-TR" sz="2800" dirty="0"/>
          </a:p>
        </p:txBody>
      </p:sp>
    </p:spTree>
    <p:extLst>
      <p:ext uri="{BB962C8B-B14F-4D97-AF65-F5344CB8AC3E}">
        <p14:creationId xmlns:p14="http://schemas.microsoft.com/office/powerpoint/2010/main" val="25224007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a:t>Tam Rekabetin Sosyal Amacı</a:t>
            </a:r>
          </a:p>
        </p:txBody>
      </p:sp>
      <p:sp>
        <p:nvSpPr>
          <p:cNvPr id="2" name="İçerik Yer Tutucusu 1"/>
          <p:cNvSpPr>
            <a:spLocks noGrp="1"/>
          </p:cNvSpPr>
          <p:nvPr>
            <p:ph idx="1"/>
          </p:nvPr>
        </p:nvSpPr>
        <p:spPr/>
        <p:txBody>
          <a:bodyPr>
            <a:normAutofit/>
          </a:bodyPr>
          <a:lstStyle/>
          <a:p>
            <a:r>
              <a:rPr lang="tr-TR" sz="2800" dirty="0"/>
              <a:t>  </a:t>
            </a:r>
            <a:r>
              <a:rPr lang="tr-TR" sz="2800" dirty="0" smtClean="0"/>
              <a:t>Rekabetin</a:t>
            </a:r>
            <a:r>
              <a:rPr lang="tr-TR" sz="2800" dirty="0"/>
              <a:t>, sosyal bakımdan diğer bir etkisi de, seçme ve fırsat özgürlüğünü tam  olarak karşılamasıdır. Rekabetin kısıtlandığı piyasalar ile tekel piyasasında, tüketicilerin seçme özgürlükleri fiilen sınırlanır. Rekabet piyasasında, rakip firmaların arz ettiği mallar arasından dilediğini seçme ve dilediği firma ile sözleşme yapmak durumunda olan  tüketiciler, tekel piyasasında bu olanaktan yoksundurlar. Rekabetin kısıtlanması, tüketicilerin seçme hakkını ortadan kaldırır</a:t>
            </a:r>
            <a:r>
              <a:rPr lang="tr-TR" sz="2800" dirty="0" smtClean="0"/>
              <a:t>.</a:t>
            </a:r>
            <a:endParaRPr lang="tr-TR" sz="2800" dirty="0"/>
          </a:p>
        </p:txBody>
      </p:sp>
    </p:spTree>
    <p:extLst>
      <p:ext uri="{BB962C8B-B14F-4D97-AF65-F5344CB8AC3E}">
        <p14:creationId xmlns:p14="http://schemas.microsoft.com/office/powerpoint/2010/main" val="1546753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a:t>Tam Rekabetin Sosyal Amacı</a:t>
            </a:r>
          </a:p>
        </p:txBody>
      </p:sp>
      <p:sp>
        <p:nvSpPr>
          <p:cNvPr id="2" name="İçerik Yer Tutucusu 1"/>
          <p:cNvSpPr>
            <a:spLocks noGrp="1"/>
          </p:cNvSpPr>
          <p:nvPr>
            <p:ph idx="1"/>
          </p:nvPr>
        </p:nvSpPr>
        <p:spPr/>
        <p:txBody>
          <a:bodyPr>
            <a:normAutofit fontScale="85000" lnSpcReduction="20000"/>
          </a:bodyPr>
          <a:lstStyle/>
          <a:p>
            <a:r>
              <a:rPr lang="tr-TR" sz="2800" dirty="0"/>
              <a:t>  </a:t>
            </a:r>
            <a:r>
              <a:rPr lang="tr-TR" sz="2800" dirty="0" smtClean="0"/>
              <a:t>Rekabet</a:t>
            </a:r>
            <a:r>
              <a:rPr lang="tr-TR" sz="2800" dirty="0"/>
              <a:t>, piyasaya girişte hiç bir engelin bulunmadığı bir sistem öngörür. Yani,  rekabet piyasasında, yeni teşebbüslerin piyasaya girmelerinde hiçbir sınır yoktur ve kişiler, kendi yetenek, beceri ve bilgileri çerçevesinde diledikleri faaliyeti yapabilirler. Rekabetin kısıtlandığı piyasalarda ise, piyasayı kontrol etmekte olan teşebbüsler, kendi ayrıcalıklı durumlarını başkaları ile paylaşmamak için reklam, mal farklılaştırması gibi yöntemler ile piyasaya giriş engellerini artırıp piyasaya girişi zorlaştırabilirler. Bu da, ticari hayatta fırsat eşitliğinin bozulmasına yol açarak, toplumun kişilerdeki teşebbüs ruhundan  yoksun kalmasına neden olur. Rekabet, toplumdaki kişilerin faaliyetlerine serbestlik getirirken, toplumun bundan azami ölçüde yararlanmasını temin eder.</a:t>
            </a:r>
          </a:p>
        </p:txBody>
      </p:sp>
    </p:spTree>
    <p:extLst>
      <p:ext uri="{BB962C8B-B14F-4D97-AF65-F5344CB8AC3E}">
        <p14:creationId xmlns:p14="http://schemas.microsoft.com/office/powerpoint/2010/main" val="3439053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a:t> Tam Rekabetten Beklenen Ekonomik </a:t>
            </a:r>
            <a:r>
              <a:rPr lang="tr-TR" b="1" dirty="0" smtClean="0"/>
              <a:t>Yarar</a:t>
            </a:r>
            <a:endParaRPr lang="tr-TR" b="1" dirty="0"/>
          </a:p>
        </p:txBody>
      </p:sp>
      <p:sp>
        <p:nvSpPr>
          <p:cNvPr id="2" name="İçerik Yer Tutucusu 1"/>
          <p:cNvSpPr>
            <a:spLocks noGrp="1"/>
          </p:cNvSpPr>
          <p:nvPr>
            <p:ph idx="1"/>
          </p:nvPr>
        </p:nvSpPr>
        <p:spPr/>
        <p:txBody>
          <a:bodyPr>
            <a:normAutofit fontScale="92500" lnSpcReduction="20000"/>
          </a:bodyPr>
          <a:lstStyle/>
          <a:p>
            <a:r>
              <a:rPr lang="tr-TR" sz="2800" b="1" dirty="0" smtClean="0"/>
              <a:t>Genel </a:t>
            </a:r>
            <a:r>
              <a:rPr lang="tr-TR" sz="2800" b="1" dirty="0"/>
              <a:t>Olarak</a:t>
            </a:r>
            <a:endParaRPr lang="tr-TR" sz="3200" dirty="0"/>
          </a:p>
          <a:p>
            <a:r>
              <a:rPr lang="tr-TR" sz="2800" dirty="0"/>
              <a:t>Rekabet Hukukunun konusu ekonomik hayattaki rekabettir. Bundan dolayı da,  Rekabet Hukuku politikası bakımından ekonomi bilimine göre rekabetin ne olduğu kadar, rekabetin ekonomik sonuçlarının belirlenmesi de gereklidir. Bu da, rekabetin  düzenlenmesine neden olan etkenler ile, modern Rekabet Hukukunun gelişmesinde önemli katkıları olan ekonomi teorilerinin önemini artırır. Günümüz Rekabet Hukukunu, öncekilerden ayıran en önemli fark, ekonomi bilimi bulgularından ve kanunlarından daha fazla yararlanılmakta olmasıdır.</a:t>
            </a:r>
          </a:p>
        </p:txBody>
      </p:sp>
    </p:spTree>
    <p:extLst>
      <p:ext uri="{BB962C8B-B14F-4D97-AF65-F5344CB8AC3E}">
        <p14:creationId xmlns:p14="http://schemas.microsoft.com/office/powerpoint/2010/main" val="393689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smtClean="0"/>
              <a:t>Üretimin Önemi Nedir?</a:t>
            </a:r>
            <a:endParaRPr lang="tr-TR" b="1" dirty="0"/>
          </a:p>
        </p:txBody>
      </p:sp>
      <p:sp>
        <p:nvSpPr>
          <p:cNvPr id="2" name="İçerik Yer Tutucusu 1"/>
          <p:cNvSpPr>
            <a:spLocks noGrp="1"/>
          </p:cNvSpPr>
          <p:nvPr>
            <p:ph idx="1"/>
          </p:nvPr>
        </p:nvSpPr>
        <p:spPr/>
        <p:txBody>
          <a:bodyPr>
            <a:normAutofit fontScale="92500" lnSpcReduction="20000"/>
          </a:bodyPr>
          <a:lstStyle/>
          <a:p>
            <a:r>
              <a:rPr lang="tr-TR" dirty="0"/>
              <a:t>Toplumların gelişmişlik ve refah düzeyi, yapılan üretimle yakından </a:t>
            </a:r>
            <a:r>
              <a:rPr lang="tr-TR" dirty="0" smtClean="0"/>
              <a:t>ilişkilidir. </a:t>
            </a:r>
            <a:r>
              <a:rPr lang="tr-TR" dirty="0"/>
              <a:t>Doğal ve diğer kaynakların yerinde ve zamanında kullanılmasıyla gerçekleştirilen yeterli düzeyde üretim, ekonominin </a:t>
            </a:r>
            <a:r>
              <a:rPr lang="tr-TR" b="1" i="1" dirty="0"/>
              <a:t>sağlıklı bir şekilde işlemesi ve gelişmesi</a:t>
            </a:r>
            <a:r>
              <a:rPr lang="tr-TR" dirty="0"/>
              <a:t> için şarttır. </a:t>
            </a:r>
            <a:endParaRPr lang="tr-TR" dirty="0" smtClean="0"/>
          </a:p>
          <a:p>
            <a:r>
              <a:rPr lang="tr-TR" dirty="0" smtClean="0"/>
              <a:t>İnsan </a:t>
            </a:r>
            <a:r>
              <a:rPr lang="tr-TR" dirty="0"/>
              <a:t>gereksinimlerinin doğa tarafından eksiksiz olarak karşılanamaması, üretimi zorunlu kılmıştır. Doğal ve diğer kaynakların çok çeşitte ve ayrı yerlerde bulunması göz önünde bulundurulursa insanların gereksinimlerini karşılayabilmek için bu kaynakların toplanması ve bir değiştirme sürecine tabi tutulması gerekir. Bu durumda üretim doğal ve diğer kaynakların bir düzen içinde, planlı ve belirli bir amaç doğrultusunda bir araya getirilmesi ile ortaya yeni bir mal veya hizmetin çıkması sürecidir.</a:t>
            </a:r>
          </a:p>
          <a:p>
            <a:pPr marL="0" indent="0">
              <a:buNone/>
            </a:pPr>
            <a:endParaRPr lang="tr-TR" dirty="0"/>
          </a:p>
        </p:txBody>
      </p:sp>
    </p:spTree>
    <p:extLst>
      <p:ext uri="{BB962C8B-B14F-4D97-AF65-F5344CB8AC3E}">
        <p14:creationId xmlns:p14="http://schemas.microsoft.com/office/powerpoint/2010/main" val="1086182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a:t> Tam Rekabetten Beklenen Ekonomik </a:t>
            </a:r>
            <a:r>
              <a:rPr lang="tr-TR" b="1" dirty="0" smtClean="0"/>
              <a:t>Yarar</a:t>
            </a:r>
            <a:endParaRPr lang="tr-TR" b="1" dirty="0"/>
          </a:p>
        </p:txBody>
      </p:sp>
      <p:sp>
        <p:nvSpPr>
          <p:cNvPr id="2" name="İçerik Yer Tutucusu 1"/>
          <p:cNvSpPr>
            <a:spLocks noGrp="1"/>
          </p:cNvSpPr>
          <p:nvPr>
            <p:ph idx="1"/>
          </p:nvPr>
        </p:nvSpPr>
        <p:spPr/>
        <p:txBody>
          <a:bodyPr>
            <a:normAutofit fontScale="85000" lnSpcReduction="20000"/>
          </a:bodyPr>
          <a:lstStyle/>
          <a:p>
            <a:r>
              <a:rPr lang="tr-TR" sz="2800" dirty="0"/>
              <a:t>Ekonomi biliminin, Rekabet Hukukundaki etkilerinin artması ile birlikte, rekabetin ekonomik sonuçlarının tespiti daha da önem kazanmıştır. Adam </a:t>
            </a:r>
            <a:r>
              <a:rPr lang="tr-TR" sz="2800" dirty="0" err="1"/>
              <a:t>Smith'den</a:t>
            </a:r>
            <a:r>
              <a:rPr lang="tr-TR" sz="2800" dirty="0"/>
              <a:t> beri bütün liberal ekonomistler, rekabetin ekonomik verimliliğin temininde en etkili yöntem olduğunu kabul etmektedirler. Doğal olarak da, Rekabet Hukuku ile elde edilmesi hedeflenen amaçlar arasında ekonomik verimliliğin gerçekleştirilmesi yer alır. Ancak, ekonomik verimlilik, fen ve mühendislik bilimlerindeki verimlilik kavramından farklıdır. İkinci grup bilimlerde verimlilik sadece en az kaynak kullanımı ile üretime ilişkin iken, ekonomi biliminde bu, ayrıca neyin üretileceği sorununu da ilgilendirir.</a:t>
            </a:r>
          </a:p>
          <a:p>
            <a:r>
              <a:rPr lang="tr-TR" sz="2800" dirty="0"/>
              <a:t> </a:t>
            </a:r>
          </a:p>
        </p:txBody>
      </p:sp>
    </p:spTree>
    <p:extLst>
      <p:ext uri="{BB962C8B-B14F-4D97-AF65-F5344CB8AC3E}">
        <p14:creationId xmlns:p14="http://schemas.microsoft.com/office/powerpoint/2010/main" val="28759935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a:t> Tam Rekabetten Beklenen Ekonomik </a:t>
            </a:r>
            <a:r>
              <a:rPr lang="tr-TR" b="1" dirty="0" smtClean="0"/>
              <a:t>Yarar </a:t>
            </a:r>
            <a:endParaRPr lang="tr-TR" b="1" dirty="0"/>
          </a:p>
        </p:txBody>
      </p:sp>
      <p:sp>
        <p:nvSpPr>
          <p:cNvPr id="2" name="İçerik Yer Tutucusu 1"/>
          <p:cNvSpPr>
            <a:spLocks noGrp="1"/>
          </p:cNvSpPr>
          <p:nvPr>
            <p:ph idx="1"/>
          </p:nvPr>
        </p:nvSpPr>
        <p:spPr/>
        <p:txBody>
          <a:bodyPr>
            <a:normAutofit/>
          </a:bodyPr>
          <a:lstStyle/>
          <a:p>
            <a:r>
              <a:rPr lang="tr-TR" sz="2800" dirty="0" smtClean="0"/>
              <a:t>Acaba</a:t>
            </a:r>
            <a:r>
              <a:rPr lang="tr-TR" sz="2800" dirty="0"/>
              <a:t>, Rekabet Hukukunun amacı olarak tespit ettiğimiz verimlilikten ne anlamak gerekir? Bu sorunun cevabı, modern Rekabet Hukukunda iki karşıt kavram olarak kullanılmakta olan, rekabet ve tekel piyasaları olgularının birlikte değerlendirilmesini gerektirir</a:t>
            </a:r>
            <a:r>
              <a:rPr lang="tr-TR" sz="2800" dirty="0" smtClean="0"/>
              <a:t>.</a:t>
            </a:r>
            <a:endParaRPr lang="tr-TR" sz="2800" dirty="0"/>
          </a:p>
        </p:txBody>
      </p:sp>
    </p:spTree>
    <p:extLst>
      <p:ext uri="{BB962C8B-B14F-4D97-AF65-F5344CB8AC3E}">
        <p14:creationId xmlns:p14="http://schemas.microsoft.com/office/powerpoint/2010/main" val="39241182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a:t> Tam Rekabetten Beklenen Ekonomik </a:t>
            </a:r>
            <a:r>
              <a:rPr lang="tr-TR" b="1" dirty="0" smtClean="0"/>
              <a:t>Yarar</a:t>
            </a:r>
            <a:endParaRPr lang="tr-TR" b="1" dirty="0"/>
          </a:p>
        </p:txBody>
      </p:sp>
      <p:sp>
        <p:nvSpPr>
          <p:cNvPr id="2" name="İçerik Yer Tutucusu 1"/>
          <p:cNvSpPr>
            <a:spLocks noGrp="1"/>
          </p:cNvSpPr>
          <p:nvPr>
            <p:ph idx="1"/>
          </p:nvPr>
        </p:nvSpPr>
        <p:spPr/>
        <p:txBody>
          <a:bodyPr>
            <a:normAutofit lnSpcReduction="10000"/>
          </a:bodyPr>
          <a:lstStyle/>
          <a:p>
            <a:r>
              <a:rPr lang="tr-TR" sz="2800" dirty="0" smtClean="0"/>
              <a:t>Rekabetin </a:t>
            </a:r>
            <a:r>
              <a:rPr lang="tr-TR" sz="2800" dirty="0"/>
              <a:t>yararlarından, ya da tekellerin zararlarından söz edildiği zaman, gerçekte kast edilen, rekabetin sosyal yaşama olumlu etkisinden çok tekellerin sebep olduğu  ekonomik değer kayıplarıdır. Rekabet piyasası gibi, tekellerde ekonomik olgulardır. Her ne kadar, Rekabet Hukuku kurallarının kabulünde, sosyal yönlerin, rekabetin ekonomik yanından daha etkili olduğu iddia edilmekteyse de, ekonomi bilgilerin Rekabet Hukuku ile elde edilmek istenen ekonomik sonuçlar bakımından önemi yadsınamaz.</a:t>
            </a:r>
          </a:p>
        </p:txBody>
      </p:sp>
    </p:spTree>
    <p:extLst>
      <p:ext uri="{BB962C8B-B14F-4D97-AF65-F5344CB8AC3E}">
        <p14:creationId xmlns:p14="http://schemas.microsoft.com/office/powerpoint/2010/main" val="18735725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a:t>
            </a:r>
            <a:r>
              <a:rPr lang="tr-TR" b="1" dirty="0"/>
              <a:t>Rekabetten Beklenen Ekonomik Yarar </a:t>
            </a:r>
            <a:r>
              <a:rPr lang="tr-TR" b="1" dirty="0" smtClean="0"/>
              <a:t/>
            </a:r>
            <a:br>
              <a:rPr lang="tr-TR" b="1" dirty="0" smtClean="0"/>
            </a:br>
            <a:r>
              <a:rPr lang="tr-TR" sz="2200" b="1" dirty="0" smtClean="0"/>
              <a:t>(</a:t>
            </a:r>
            <a:r>
              <a:rPr lang="tr-TR" sz="2200" b="1" dirty="0"/>
              <a:t>Üretimde </a:t>
            </a:r>
            <a:r>
              <a:rPr lang="tr-TR" sz="2200" b="1" dirty="0" smtClean="0"/>
              <a:t>Verimlilik)</a:t>
            </a:r>
            <a:endParaRPr lang="tr-TR" sz="2200" b="1" dirty="0"/>
          </a:p>
        </p:txBody>
      </p:sp>
      <p:sp>
        <p:nvSpPr>
          <p:cNvPr id="2" name="İçerik Yer Tutucusu 1"/>
          <p:cNvSpPr>
            <a:spLocks noGrp="1"/>
          </p:cNvSpPr>
          <p:nvPr>
            <p:ph idx="1"/>
          </p:nvPr>
        </p:nvSpPr>
        <p:spPr/>
        <p:txBody>
          <a:bodyPr>
            <a:normAutofit fontScale="85000" lnSpcReduction="20000"/>
          </a:bodyPr>
          <a:lstStyle/>
          <a:p>
            <a:r>
              <a:rPr lang="tr-TR" sz="2800" dirty="0" smtClean="0"/>
              <a:t>Rekabetin </a:t>
            </a:r>
            <a:r>
              <a:rPr lang="tr-TR" sz="2800" dirty="0"/>
              <a:t>en önemli ekonomik yararlarından biri de, üretimde verimliliğin teminidir. Rekabet, teşebbüsleri daha ucuza üretim yapmağa, yani daha az kaynak kullanımı ile üretim yapmağa zorlar. Rekabet piyasasında, fiyatın piyasadaki toplam arz ve talebe göre belirlenmesi ve bu piyasada faaliyet gösteren firmaların piyasada oluşan fiyatı etkilemek gücünden yoksun olması sebebi ile teşebbüslerin faaliyetlerini sürdürebilmeleri ya da daha fazla kazanç elde edebilmeleri, daha düşük ortalama toplam </a:t>
            </a:r>
            <a:r>
              <a:rPr lang="tr-TR" sz="2800" dirty="0" err="1"/>
              <a:t>maaliyete</a:t>
            </a:r>
            <a:r>
              <a:rPr lang="tr-TR" sz="2800" dirty="0"/>
              <a:t> sahip olmalarına bağlıdır. Ekonomik verimliliğin elde edilmesinde, rekabet tekel piyasasına göre üstünlük arz eder. Teşebbüslerin daha az kaynak tüketimine yönelmeleri, rekabetin sonucudur.</a:t>
            </a:r>
          </a:p>
          <a:p>
            <a:r>
              <a:rPr lang="tr-TR" sz="2800" dirty="0"/>
              <a:t> </a:t>
            </a:r>
          </a:p>
        </p:txBody>
      </p:sp>
    </p:spTree>
    <p:extLst>
      <p:ext uri="{BB962C8B-B14F-4D97-AF65-F5344CB8AC3E}">
        <p14:creationId xmlns:p14="http://schemas.microsoft.com/office/powerpoint/2010/main" val="21716439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a:t>
            </a:r>
            <a:r>
              <a:rPr lang="tr-TR" b="1" dirty="0"/>
              <a:t>Rekabetten Beklenen Ekonomik Yarar </a:t>
            </a:r>
            <a:r>
              <a:rPr lang="tr-TR" b="1" dirty="0" smtClean="0"/>
              <a:t/>
            </a:r>
            <a:br>
              <a:rPr lang="tr-TR" b="1" dirty="0" smtClean="0"/>
            </a:br>
            <a:r>
              <a:rPr lang="tr-TR" sz="2200" b="1" dirty="0" smtClean="0"/>
              <a:t>(</a:t>
            </a:r>
            <a:r>
              <a:rPr lang="tr-TR" sz="2200" b="1" dirty="0"/>
              <a:t>Üretimde </a:t>
            </a:r>
            <a:r>
              <a:rPr lang="tr-TR" sz="2200" b="1" dirty="0" smtClean="0"/>
              <a:t>Verimlilik)</a:t>
            </a:r>
            <a:endParaRPr lang="tr-TR" sz="2200" b="1" dirty="0"/>
          </a:p>
        </p:txBody>
      </p:sp>
      <p:sp>
        <p:nvSpPr>
          <p:cNvPr id="2" name="İçerik Yer Tutucusu 1"/>
          <p:cNvSpPr>
            <a:spLocks noGrp="1"/>
          </p:cNvSpPr>
          <p:nvPr>
            <p:ph idx="1"/>
          </p:nvPr>
        </p:nvSpPr>
        <p:spPr/>
        <p:txBody>
          <a:bodyPr>
            <a:normAutofit/>
          </a:bodyPr>
          <a:lstStyle/>
          <a:p>
            <a:r>
              <a:rPr lang="tr-TR" sz="2800" dirty="0" smtClean="0"/>
              <a:t>Kaynak </a:t>
            </a:r>
            <a:r>
              <a:rPr lang="tr-TR" sz="2800" dirty="0"/>
              <a:t>kullanımında verimlilik ile üretimde verimliliğin sağlanmasında tekelci firma, rekabetin yokluğu sebebi ile herhangi bir gayret göstermez. Oysa, tam rekabet piyasasında, </a:t>
            </a:r>
            <a:r>
              <a:rPr lang="tr-TR" sz="2800" dirty="0" err="1"/>
              <a:t>maaliyetini</a:t>
            </a:r>
            <a:r>
              <a:rPr lang="tr-TR" sz="2800" dirty="0"/>
              <a:t> piyasa fiyatının altına düşüremeyen firmalar, piyasadan çekilmek zorunda kalırlar. Üretimde verimlilik ticari faaliyete devam edebilmek için şarttır</a:t>
            </a:r>
            <a:r>
              <a:rPr lang="tr-TR" sz="2800" dirty="0" smtClean="0"/>
              <a:t>.</a:t>
            </a:r>
            <a:endParaRPr lang="tr-TR" sz="2800" dirty="0"/>
          </a:p>
        </p:txBody>
      </p:sp>
    </p:spTree>
    <p:extLst>
      <p:ext uri="{BB962C8B-B14F-4D97-AF65-F5344CB8AC3E}">
        <p14:creationId xmlns:p14="http://schemas.microsoft.com/office/powerpoint/2010/main" val="9503128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a:t>
            </a:r>
            <a:r>
              <a:rPr lang="tr-TR" b="1" dirty="0"/>
              <a:t>Rekabetten Beklenen Ekonomik Yarar </a:t>
            </a:r>
            <a:r>
              <a:rPr lang="tr-TR" b="1" dirty="0" smtClean="0"/>
              <a:t/>
            </a:r>
            <a:br>
              <a:rPr lang="tr-TR" b="1" dirty="0" smtClean="0"/>
            </a:br>
            <a:r>
              <a:rPr lang="tr-TR" sz="2200" b="1" dirty="0" smtClean="0"/>
              <a:t>(</a:t>
            </a:r>
            <a:r>
              <a:rPr lang="tr-TR" sz="2200" b="1" dirty="0"/>
              <a:t>Üretimde </a:t>
            </a:r>
            <a:r>
              <a:rPr lang="tr-TR" sz="2200" b="1" dirty="0" smtClean="0"/>
              <a:t>Verimlilik)</a:t>
            </a:r>
            <a:endParaRPr lang="tr-TR" sz="2200" b="1" dirty="0"/>
          </a:p>
        </p:txBody>
      </p:sp>
      <p:sp>
        <p:nvSpPr>
          <p:cNvPr id="2" name="İçerik Yer Tutucusu 1"/>
          <p:cNvSpPr>
            <a:spLocks noGrp="1"/>
          </p:cNvSpPr>
          <p:nvPr>
            <p:ph idx="1"/>
          </p:nvPr>
        </p:nvSpPr>
        <p:spPr/>
        <p:txBody>
          <a:bodyPr>
            <a:normAutofit/>
          </a:bodyPr>
          <a:lstStyle/>
          <a:p>
            <a:r>
              <a:rPr lang="tr-TR" sz="2800" dirty="0" smtClean="0"/>
              <a:t>Tekelci </a:t>
            </a:r>
            <a:r>
              <a:rPr lang="tr-TR" sz="2800" dirty="0"/>
              <a:t>firma bakımından da, üretimde verimlilik ilkesi geçerli olmakla beraber, bu aynı derecede önemli değildir. Tekelci firmanın piyasadaki fiyatı kendi marjinal giderinin üzerinde tespit etmesi sebebi ile üretimde az kaynak tüketimi tekelci firma bakımından bir var olma sorunu değildir. Bu sebepten de, tekel piyasasında üretimde verimlilik ilkesi  nadiren gözetilir</a:t>
            </a:r>
            <a:r>
              <a:rPr lang="tr-TR" sz="2800" dirty="0" smtClean="0"/>
              <a:t>.</a:t>
            </a:r>
            <a:endParaRPr lang="tr-TR" sz="2800" dirty="0"/>
          </a:p>
        </p:txBody>
      </p:sp>
    </p:spTree>
    <p:extLst>
      <p:ext uri="{BB962C8B-B14F-4D97-AF65-F5344CB8AC3E}">
        <p14:creationId xmlns:p14="http://schemas.microsoft.com/office/powerpoint/2010/main" val="460734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a:t>
            </a:r>
            <a:r>
              <a:rPr lang="tr-TR" b="1" dirty="0"/>
              <a:t>Rekabetten Beklenen Ekonomik Yarar </a:t>
            </a:r>
            <a:r>
              <a:rPr lang="tr-TR" b="1" dirty="0" smtClean="0"/>
              <a:t/>
            </a:r>
            <a:br>
              <a:rPr lang="tr-TR" b="1" dirty="0" smtClean="0"/>
            </a:br>
            <a:r>
              <a:rPr lang="tr-TR" sz="2200" b="1" dirty="0" smtClean="0"/>
              <a:t>(</a:t>
            </a:r>
            <a:r>
              <a:rPr lang="tr-TR" sz="2200" b="1" dirty="0"/>
              <a:t>Üretimde </a:t>
            </a:r>
            <a:r>
              <a:rPr lang="tr-TR" sz="2200" b="1" dirty="0" smtClean="0"/>
              <a:t>Verimlilik)</a:t>
            </a:r>
            <a:endParaRPr lang="tr-TR" sz="2200" b="1" dirty="0"/>
          </a:p>
        </p:txBody>
      </p:sp>
      <p:sp>
        <p:nvSpPr>
          <p:cNvPr id="2" name="İçerik Yer Tutucusu 1"/>
          <p:cNvSpPr>
            <a:spLocks noGrp="1"/>
          </p:cNvSpPr>
          <p:nvPr>
            <p:ph idx="1"/>
          </p:nvPr>
        </p:nvSpPr>
        <p:spPr/>
        <p:txBody>
          <a:bodyPr>
            <a:normAutofit fontScale="92500"/>
          </a:bodyPr>
          <a:lstStyle/>
          <a:p>
            <a:r>
              <a:rPr lang="tr-TR" sz="3600" dirty="0" smtClean="0"/>
              <a:t>Üretimde </a:t>
            </a:r>
            <a:r>
              <a:rPr lang="tr-TR" sz="3600" dirty="0"/>
              <a:t>verimlilik ilkesi, Rekabet Hukuku ile Patent Hukuku çatışmasında daha da önem kazanır ve belirleyici rol oynar. Patent hakkı sahibi ve lisans alanın, aynı buluştan ayrı ayrı yararlandığı durumlarda, üretim verimliliğini gerçekleştiren lisans alanının ekonomiye olumlu katkısı özellikle korunmuştur.</a:t>
            </a:r>
          </a:p>
        </p:txBody>
      </p:sp>
    </p:spTree>
    <p:extLst>
      <p:ext uri="{BB962C8B-B14F-4D97-AF65-F5344CB8AC3E}">
        <p14:creationId xmlns:p14="http://schemas.microsoft.com/office/powerpoint/2010/main" val="3292756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sp>
        <p:nvSpPr>
          <p:cNvPr id="2" name="İçerik Yer Tutucusu 1"/>
          <p:cNvSpPr>
            <a:spLocks noGrp="1"/>
          </p:cNvSpPr>
          <p:nvPr>
            <p:ph idx="1"/>
          </p:nvPr>
        </p:nvSpPr>
        <p:spPr/>
        <p:txBody>
          <a:bodyPr>
            <a:normAutofit fontScale="85000" lnSpcReduction="10000"/>
          </a:bodyPr>
          <a:lstStyle/>
          <a:p>
            <a:r>
              <a:rPr lang="tr-TR" sz="2800" dirty="0" smtClean="0"/>
              <a:t>Kaynak </a:t>
            </a:r>
            <a:r>
              <a:rPr lang="tr-TR" sz="2800" dirty="0"/>
              <a:t>dağılımında verimlilik ilkesi, belirli bir malın ne miktar üretileceği, toplumsal değerlerin ne şekilde tahsis edileceği ile ilgilidir. Toplumdaki ekonomik kaynaklar sınırlıdır. Örneğin, toplumda bütün kaynaklar kullanıldığı zaman, her bir maldan ancak belirli bir miktar üretilebilir. Herhangi bir malın üretimi artırıldığı zaman, başka bir malın üretiminin düşürülmesi gerekir, çünkü ham madde, iş gücü, sermaye gibi toplumsal kaynaklar sonsuz miktarlarda değildirler. Rekabet, kaynak dağılımında verimliliğin temininde en etkili yöntemdir ve kaynakların, tüketicilerin her bir malı elde etmek arzusu ve o mala verdiği ekonomik değere göre dağılımını sağlayarak, genel mutluluk ve refahın artmasını gerçekleştirir</a:t>
            </a:r>
            <a:r>
              <a:rPr lang="tr-TR" sz="2800" dirty="0" smtClean="0"/>
              <a:t>.</a:t>
            </a:r>
            <a:endParaRPr lang="tr-TR" sz="2800" dirty="0"/>
          </a:p>
        </p:txBody>
      </p:sp>
    </p:spTree>
    <p:extLst>
      <p:ext uri="{BB962C8B-B14F-4D97-AF65-F5344CB8AC3E}">
        <p14:creationId xmlns:p14="http://schemas.microsoft.com/office/powerpoint/2010/main" val="3773730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sp>
        <p:nvSpPr>
          <p:cNvPr id="2" name="İçerik Yer Tutucusu 1"/>
          <p:cNvSpPr>
            <a:spLocks noGrp="1"/>
          </p:cNvSpPr>
          <p:nvPr>
            <p:ph idx="1"/>
          </p:nvPr>
        </p:nvSpPr>
        <p:spPr/>
        <p:txBody>
          <a:bodyPr>
            <a:normAutofit fontScale="92500" lnSpcReduction="20000"/>
          </a:bodyPr>
          <a:lstStyle/>
          <a:p>
            <a:r>
              <a:rPr lang="tr-TR" sz="2800" dirty="0"/>
              <a:t> </a:t>
            </a:r>
            <a:r>
              <a:rPr lang="tr-TR" sz="2800" dirty="0" smtClean="0"/>
              <a:t>Kaynak </a:t>
            </a:r>
            <a:r>
              <a:rPr lang="tr-TR" sz="2800" dirty="0"/>
              <a:t>dağılımında verimlilik, bütün piyasalarda fiyatın marjinal gidere eşit olması  ile gerçekleşir. Her bir firmanın üretim miktarı, piyasanın tümünü </a:t>
            </a:r>
            <a:r>
              <a:rPr lang="tr-TR" sz="2800" dirty="0" smtClean="0"/>
              <a:t>etkilemeyecek </a:t>
            </a:r>
            <a:r>
              <a:rPr lang="tr-TR" sz="2800" dirty="0"/>
              <a:t>kadar küçüktür ve her bir firma üretim miktarını piyasa fiyatı ile son ürettiği malın marjinal gidere eşit olacak şekilde belirler. Bu, rekabet piyasasında faaliyet gösteren firmaların marjinal gelirlerinin fiyata eşit olmasının sonucudur. Oysa, tekelci firma bakımından durum farklıdır. Tekelci firmanın bir fazla mal satması hâlinde elde edeceği marjinal gelir satış fiyatına eşit değildir, çünkü fazladan arz edilen her bir mal, fiyatın düşmesine yol açar.</a:t>
            </a:r>
          </a:p>
        </p:txBody>
      </p:sp>
    </p:spTree>
    <p:extLst>
      <p:ext uri="{BB962C8B-B14F-4D97-AF65-F5344CB8AC3E}">
        <p14:creationId xmlns:p14="http://schemas.microsoft.com/office/powerpoint/2010/main" val="34506222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4904"/>
            <a:ext cx="9133938"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5609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smtClean="0"/>
              <a:t>Üretim Sistemleri Nelerdir?</a:t>
            </a:r>
            <a:endParaRPr lang="tr-TR" b="1" dirty="0"/>
          </a:p>
        </p:txBody>
      </p:sp>
      <p:sp>
        <p:nvSpPr>
          <p:cNvPr id="2" name="İçerik Yer Tutucusu 1"/>
          <p:cNvSpPr>
            <a:spLocks noGrp="1"/>
          </p:cNvSpPr>
          <p:nvPr>
            <p:ph idx="1"/>
          </p:nvPr>
        </p:nvSpPr>
        <p:spPr/>
        <p:txBody>
          <a:bodyPr>
            <a:normAutofit fontScale="77500" lnSpcReduction="20000"/>
          </a:bodyPr>
          <a:lstStyle/>
          <a:p>
            <a:r>
              <a:rPr lang="tr-TR" dirty="0" smtClean="0"/>
              <a:t>İşletme </a:t>
            </a:r>
            <a:r>
              <a:rPr lang="tr-TR" dirty="0"/>
              <a:t>yapay </a:t>
            </a:r>
            <a:r>
              <a:rPr lang="tr-TR" dirty="0" smtClean="0"/>
              <a:t>ve açık bir </a:t>
            </a:r>
            <a:r>
              <a:rPr lang="tr-TR" dirty="0"/>
              <a:t>sistem olarak, belirli amaçları olan, elemanları arasında girdi çıktı ilişkisi olan ve geri bildirime sahip alt sistemler bütünüdür</a:t>
            </a:r>
            <a:r>
              <a:rPr lang="tr-TR" dirty="0" smtClean="0"/>
              <a:t>. Üretimde işletmenin bir alt sistemidir.</a:t>
            </a:r>
          </a:p>
          <a:p>
            <a:r>
              <a:rPr lang="tr-TR" dirty="0"/>
              <a:t>Üretim gerçekleştirilirken işletmeler tarafından farklı üretim sistemleri kullanılır. Üretim sistemleri günümüze gelişerek gelmiş ve kitlesel üretimin yapılabileceği </a:t>
            </a:r>
            <a:r>
              <a:rPr lang="tr-TR" dirty="0" smtClean="0"/>
              <a:t>sistemler </a:t>
            </a:r>
            <a:r>
              <a:rPr lang="tr-TR" dirty="0"/>
              <a:t>ortaya çıkmıştır. Bunun yanı sıra ülkelerin ve endüstrilerin gelişmişlik </a:t>
            </a:r>
            <a:r>
              <a:rPr lang="tr-TR" dirty="0" smtClean="0"/>
              <a:t>düzeyleri</a:t>
            </a:r>
            <a:r>
              <a:rPr lang="tr-TR" dirty="0"/>
              <a:t>, ekonomik yapı, üretimin özelliği gibi faktörler basit ve kitlesel üretime </a:t>
            </a:r>
            <a:r>
              <a:rPr lang="tr-TR" dirty="0" smtClean="0"/>
              <a:t>uygun </a:t>
            </a:r>
            <a:r>
              <a:rPr lang="tr-TR" dirty="0"/>
              <a:t>olmayan üretim sistemlerinin de devam etmesine yol açmaktadır. İşletmeler özelliklerine göre bu sistemlerden herhangi birini kullanabilirler. Bu konuda dört sistemden söz edilebilir:</a:t>
            </a:r>
          </a:p>
          <a:p>
            <a:pPr lvl="1"/>
            <a:r>
              <a:rPr lang="tr-TR" dirty="0" smtClean="0"/>
              <a:t>El </a:t>
            </a:r>
            <a:r>
              <a:rPr lang="tr-TR" dirty="0"/>
              <a:t>İşçiliği Sistemi</a:t>
            </a:r>
          </a:p>
          <a:p>
            <a:pPr lvl="1"/>
            <a:r>
              <a:rPr lang="tr-TR" dirty="0" smtClean="0"/>
              <a:t>Ev </a:t>
            </a:r>
            <a:r>
              <a:rPr lang="tr-TR" dirty="0"/>
              <a:t>İşçiliği Sistemi</a:t>
            </a:r>
          </a:p>
          <a:p>
            <a:pPr lvl="1"/>
            <a:r>
              <a:rPr lang="tr-TR" dirty="0" smtClean="0"/>
              <a:t>İmalathane </a:t>
            </a:r>
            <a:r>
              <a:rPr lang="tr-TR" dirty="0"/>
              <a:t>Sistemi</a:t>
            </a:r>
          </a:p>
          <a:p>
            <a:pPr lvl="1"/>
            <a:r>
              <a:rPr lang="tr-TR" dirty="0" smtClean="0"/>
              <a:t>Fabrikasyon </a:t>
            </a:r>
            <a:r>
              <a:rPr lang="tr-TR" dirty="0"/>
              <a:t>Sistemi</a:t>
            </a:r>
          </a:p>
          <a:p>
            <a:endParaRPr lang="tr-TR" dirty="0"/>
          </a:p>
        </p:txBody>
      </p:sp>
    </p:spTree>
    <p:extLst>
      <p:ext uri="{BB962C8B-B14F-4D97-AF65-F5344CB8AC3E}">
        <p14:creationId xmlns:p14="http://schemas.microsoft.com/office/powerpoint/2010/main" val="28239369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sp>
        <p:nvSpPr>
          <p:cNvPr id="2" name="İçerik Yer Tutucusu 1"/>
          <p:cNvSpPr>
            <a:spLocks noGrp="1"/>
          </p:cNvSpPr>
          <p:nvPr>
            <p:ph idx="1"/>
          </p:nvPr>
        </p:nvSpPr>
        <p:spPr/>
        <p:txBody>
          <a:bodyPr>
            <a:normAutofit/>
          </a:bodyPr>
          <a:lstStyle/>
          <a:p>
            <a:r>
              <a:rPr lang="tr-TR" sz="2800" dirty="0"/>
              <a:t> Tekelci firma üretim miktarını talebe göre değil, marjinal giderini, marjinal gelirine eşit olacak şekilde belirler ki, bu da üretim miktarının azalmasına ve toplumsal kaynakların tahsisinde tüketicilerin etkilerinin ortadan kalkmasına yol açar. Bu </a:t>
            </a:r>
            <a:r>
              <a:rPr lang="tr-TR" sz="2800" dirty="0" err="1"/>
              <a:t>oportünite</a:t>
            </a:r>
            <a:r>
              <a:rPr lang="tr-TR" sz="2800" dirty="0"/>
              <a:t> gideri kavramının yardımı ile açıklanabilir</a:t>
            </a:r>
            <a:r>
              <a:rPr lang="tr-TR" sz="2800" dirty="0" smtClean="0"/>
              <a:t>.</a:t>
            </a:r>
            <a:endParaRPr lang="tr-TR" sz="2800" dirty="0"/>
          </a:p>
        </p:txBody>
      </p:sp>
    </p:spTree>
    <p:extLst>
      <p:ext uri="{BB962C8B-B14F-4D97-AF65-F5344CB8AC3E}">
        <p14:creationId xmlns:p14="http://schemas.microsoft.com/office/powerpoint/2010/main" val="28929836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sp>
        <p:nvSpPr>
          <p:cNvPr id="2" name="İçerik Yer Tutucusu 1"/>
          <p:cNvSpPr>
            <a:spLocks noGrp="1"/>
          </p:cNvSpPr>
          <p:nvPr>
            <p:ph idx="1"/>
          </p:nvPr>
        </p:nvSpPr>
        <p:spPr/>
        <p:txBody>
          <a:bodyPr>
            <a:normAutofit fontScale="85000" lnSpcReduction="10000"/>
          </a:bodyPr>
          <a:lstStyle/>
          <a:p>
            <a:r>
              <a:rPr lang="tr-TR" sz="2800" dirty="0"/>
              <a:t> Her bir malın üretimi için ham madde, iş gücü gibi çeşitli piyasa giderlerine ihtiyaç vardır. Mantıken, bunlardan herhangi birinin belirli bir iş için kullanılması, başka bir malın üretiminde bunların kullanılamayacağı sonucunu ortaya çıkarır. Örneğin, ayakkabı imalatında çalışan bir işçi, o işte çalışmasa idi çanta ya da başka bir şeyin  imalatında çalışıyor olacaktı. Ayakkabı imalatında çalıştığı süre boyunca, çanta imalatında çalışmaması ekonomik bir kayıptır. Diğer taraftan, ürettiği ayakkabılar da iş gücünün yarattığı yeni bir değerdir ve amaç ekonomik kayıp ve kazançların dengelenmesidir. Bu sebepten, üretilen ayakkabının gerçek bedeli, üretilmeyen çantanın bedeline eşittir. </a:t>
            </a:r>
          </a:p>
        </p:txBody>
      </p:sp>
    </p:spTree>
    <p:extLst>
      <p:ext uri="{BB962C8B-B14F-4D97-AF65-F5344CB8AC3E}">
        <p14:creationId xmlns:p14="http://schemas.microsoft.com/office/powerpoint/2010/main" val="36404560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sp>
        <p:nvSpPr>
          <p:cNvPr id="2" name="İçerik Yer Tutucusu 1"/>
          <p:cNvSpPr>
            <a:spLocks noGrp="1"/>
          </p:cNvSpPr>
          <p:nvPr>
            <p:ph idx="1"/>
          </p:nvPr>
        </p:nvSpPr>
        <p:spPr/>
        <p:txBody>
          <a:bodyPr>
            <a:normAutofit fontScale="92500"/>
          </a:bodyPr>
          <a:lstStyle/>
          <a:p>
            <a:r>
              <a:rPr lang="tr-TR" sz="2800" dirty="0"/>
              <a:t>Aynı mantık  çerçevesinde</a:t>
            </a:r>
            <a:r>
              <a:rPr lang="tr-TR" sz="2800" dirty="0" smtClean="0"/>
              <a:t>, bir </a:t>
            </a:r>
            <a:r>
              <a:rPr lang="tr-TR" sz="2800" dirty="0"/>
              <a:t>fabrikanın üretimi ile o fabrikanın üzerinde bulunduğu araziden elde edilebilecek tarımsal ürünler ya da çamaşır makinesi ile kurutma makinesinde üretiminde kullanılacak ham madde harcamaları karşılaştırılarak ekonomik bir kaybın mı, yoksa kazancın mı olduğu araştırı- </a:t>
            </a:r>
            <a:r>
              <a:rPr lang="tr-TR" sz="2800" dirty="0" err="1"/>
              <a:t>labilir</a:t>
            </a:r>
            <a:r>
              <a:rPr lang="tr-TR" sz="2800" dirty="0"/>
              <a:t>. Bir şeyin üretilmemesinden doğan kayba ekonomi biliminde </a:t>
            </a:r>
            <a:r>
              <a:rPr lang="tr-TR" sz="2800" dirty="0" err="1"/>
              <a:t>oportünite</a:t>
            </a:r>
            <a:r>
              <a:rPr lang="tr-TR" sz="2800" dirty="0"/>
              <a:t> gideri denilmektedir. Bir malın marjinal gideri </a:t>
            </a:r>
            <a:r>
              <a:rPr lang="tr-TR" sz="2800" dirty="0" err="1"/>
              <a:t>oportünite</a:t>
            </a:r>
            <a:r>
              <a:rPr lang="tr-TR" sz="2800" dirty="0"/>
              <a:t> giderine eşittir.</a:t>
            </a:r>
          </a:p>
          <a:p>
            <a:r>
              <a:rPr lang="tr-TR" sz="2800" dirty="0"/>
              <a:t> </a:t>
            </a:r>
          </a:p>
        </p:txBody>
      </p:sp>
    </p:spTree>
    <p:extLst>
      <p:ext uri="{BB962C8B-B14F-4D97-AF65-F5344CB8AC3E}">
        <p14:creationId xmlns:p14="http://schemas.microsoft.com/office/powerpoint/2010/main" val="22255997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sp>
        <p:nvSpPr>
          <p:cNvPr id="2" name="İçerik Yer Tutucusu 1"/>
          <p:cNvSpPr>
            <a:spLocks noGrp="1"/>
          </p:cNvSpPr>
          <p:nvPr>
            <p:ph idx="1"/>
          </p:nvPr>
        </p:nvSpPr>
        <p:spPr/>
        <p:txBody>
          <a:bodyPr>
            <a:normAutofit fontScale="92500" lnSpcReduction="10000"/>
          </a:bodyPr>
          <a:lstStyle/>
          <a:p>
            <a:r>
              <a:rPr lang="tr-TR" sz="2800" dirty="0"/>
              <a:t>Endüstri bir bütün olarak ele alındığında, üretilen son maldan elde edilen marjinal faydayı, fiyat gösterir. Son malı satın alan tüketici bakımından o mal yerine bir başka şey satın almak arasında fark kalmamıştır ve bu tüketici açısından fiyat marjinal faydaya eşittir. Fiyatın daha yüksek olması hâlinde ise, tüketici tercihini başka bir mal satın alarak gösterir. Kaynak dağılımında verimliliğin gözetildiği bir sistemde, marjinal gider fiyata eşittir  ve genel ekonomi içinde değişik malların üretim miktarını, </a:t>
            </a:r>
            <a:r>
              <a:rPr lang="tr-TR" sz="2800" dirty="0" err="1"/>
              <a:t>oportünite</a:t>
            </a:r>
            <a:r>
              <a:rPr lang="tr-TR" sz="2800" dirty="0"/>
              <a:t> gider, marjinal fayda, marjinal gider ve fiyat arasındaki dengenin kurulması belirleyecektir.</a:t>
            </a:r>
          </a:p>
          <a:p>
            <a:endParaRPr lang="tr-TR" sz="2800" dirty="0"/>
          </a:p>
        </p:txBody>
      </p:sp>
    </p:spTree>
    <p:extLst>
      <p:ext uri="{BB962C8B-B14F-4D97-AF65-F5344CB8AC3E}">
        <p14:creationId xmlns:p14="http://schemas.microsoft.com/office/powerpoint/2010/main" val="12808463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sp>
        <p:nvSpPr>
          <p:cNvPr id="2" name="İçerik Yer Tutucusu 1"/>
          <p:cNvSpPr>
            <a:spLocks noGrp="1"/>
          </p:cNvSpPr>
          <p:nvPr>
            <p:ph idx="1"/>
          </p:nvPr>
        </p:nvSpPr>
        <p:spPr/>
        <p:txBody>
          <a:bodyPr>
            <a:normAutofit/>
          </a:bodyPr>
          <a:lstStyle/>
          <a:p>
            <a:r>
              <a:rPr lang="tr-TR" sz="2800" dirty="0"/>
              <a:t>Rekabet Hukuku ile elde edilmek istenen fiyat ve marjinal gider arasındaki dengenin korunması, arz miktarının tüketicilerin değişik mallara verdikleri değere göre  belirlenmesidir. Rekabet piyasasında faaliyet gösteren tek bir firma ele alındığında, fiyatın marjinal gidere eşit olduğu görülür.</a:t>
            </a:r>
          </a:p>
        </p:txBody>
      </p:sp>
    </p:spTree>
    <p:extLst>
      <p:ext uri="{BB962C8B-B14F-4D97-AF65-F5344CB8AC3E}">
        <p14:creationId xmlns:p14="http://schemas.microsoft.com/office/powerpoint/2010/main" val="16907111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7717042" cy="47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3402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sp>
        <p:nvSpPr>
          <p:cNvPr id="2" name="İçerik Yer Tutucusu 1"/>
          <p:cNvSpPr>
            <a:spLocks noGrp="1"/>
          </p:cNvSpPr>
          <p:nvPr>
            <p:ph idx="1"/>
          </p:nvPr>
        </p:nvSpPr>
        <p:spPr/>
        <p:txBody>
          <a:bodyPr>
            <a:normAutofit lnSpcReduction="10000"/>
          </a:bodyPr>
          <a:lstStyle/>
          <a:p>
            <a:r>
              <a:rPr lang="tr-TR" sz="2800" dirty="0"/>
              <a:t>Firmanın satış fiyatını, firmanın ortalama toplam giderinin minimum olduğu nokta belirler. Eğer bu F1 (birinci fiyat)'in üzerinde ise, piyasa fiyatının üzerinde fiyattan mal satamayacağı için piyasayı terk edecek, F1'in altında ise, piyasadaki yüksek kârlılık, yeni firmaları piyasaya girmeğe sevk edecek ve arzın artması sonucunda da F1 azalarak denge noktasına ulaşılmış olacaktır. Görüldüğü gibi, kaynak kullanımında verimlilik, alıcıların elde edecekleri marjinal faydaya göre gerçekleşmektedir</a:t>
            </a:r>
            <a:r>
              <a:rPr lang="tr-TR" sz="2800" dirty="0" smtClean="0"/>
              <a:t>.</a:t>
            </a:r>
            <a:endParaRPr lang="tr-TR" sz="2800" dirty="0"/>
          </a:p>
        </p:txBody>
      </p:sp>
    </p:spTree>
    <p:extLst>
      <p:ext uri="{BB962C8B-B14F-4D97-AF65-F5344CB8AC3E}">
        <p14:creationId xmlns:p14="http://schemas.microsoft.com/office/powerpoint/2010/main" val="5198237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sp>
        <p:nvSpPr>
          <p:cNvPr id="2" name="İçerik Yer Tutucusu 1"/>
          <p:cNvSpPr>
            <a:spLocks noGrp="1"/>
          </p:cNvSpPr>
          <p:nvPr>
            <p:ph idx="1"/>
          </p:nvPr>
        </p:nvSpPr>
        <p:spPr/>
        <p:txBody>
          <a:bodyPr>
            <a:normAutofit/>
          </a:bodyPr>
          <a:lstStyle/>
          <a:p>
            <a:r>
              <a:rPr lang="tr-TR" sz="2800" dirty="0"/>
              <a:t> </a:t>
            </a:r>
            <a:r>
              <a:rPr lang="tr-TR" sz="2800" dirty="0" smtClean="0"/>
              <a:t>Rekabetin </a:t>
            </a:r>
            <a:r>
              <a:rPr lang="tr-TR" sz="2800" dirty="0"/>
              <a:t>kısıtlanması durumunda ise, üretim miktarı tüketicilerin talebine ve tekelci firmanın kârını </a:t>
            </a:r>
            <a:r>
              <a:rPr lang="tr-TR" sz="2800" dirty="0" err="1"/>
              <a:t>maksimalize</a:t>
            </a:r>
            <a:r>
              <a:rPr lang="tr-TR" sz="2800" dirty="0"/>
              <a:t> etmek durumuna göre ayarlanmakta ve arz miktarı düşerken, fiyat artmaktadır. Bunun doğal sonucu da, bazı tüketicilerin taleplerinin karşılanamaması</a:t>
            </a:r>
            <a:r>
              <a:rPr lang="tr-TR" sz="2800" dirty="0" smtClean="0"/>
              <a:t>,</a:t>
            </a:r>
            <a:r>
              <a:rPr lang="tr-TR" sz="2800" dirty="0"/>
              <a:t> diğerlerinin ise daha yüksek bir bedel ödemek zorunda kalmalarıdır. </a:t>
            </a:r>
          </a:p>
        </p:txBody>
      </p:sp>
    </p:spTree>
    <p:extLst>
      <p:ext uri="{BB962C8B-B14F-4D97-AF65-F5344CB8AC3E}">
        <p14:creationId xmlns:p14="http://schemas.microsoft.com/office/powerpoint/2010/main" val="20940379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sp>
        <p:nvSpPr>
          <p:cNvPr id="2" name="İçerik Yer Tutucusu 1"/>
          <p:cNvSpPr>
            <a:spLocks noGrp="1"/>
          </p:cNvSpPr>
          <p:nvPr>
            <p:ph idx="1"/>
          </p:nvPr>
        </p:nvSpPr>
        <p:spPr/>
        <p:txBody>
          <a:bodyPr>
            <a:normAutofit lnSpcReduction="10000"/>
          </a:bodyPr>
          <a:lstStyle/>
          <a:p>
            <a:r>
              <a:rPr lang="tr-TR" sz="2800" dirty="0" smtClean="0"/>
              <a:t>Tüketicilerden </a:t>
            </a:r>
            <a:r>
              <a:rPr lang="tr-TR" sz="2800" dirty="0"/>
              <a:t>bazılarının fazla bedel ödemek zorunda kalmaları, bu fazlalık kadar kısmın piyasadan çekilmesine ve başka değerlerin yaratılmasına katkıda bulunmamasına yol açar ve kaynak dağılımında verimliliğin bozulması, tüketicilerin arzularının daha az tatmin edilmesi ile sonuçlanır. Bu rekabetin kısıtlanmasının toplumsal bedeli ya da başka bir ifade ile, rekabetin kısıtlanmasından toplumun görmüş olduğu zarardır. Rekabetin kısıtlanması sonucunda fiyat tekel fiyatına yükselir.</a:t>
            </a:r>
          </a:p>
          <a:p>
            <a:endParaRPr lang="tr-TR" sz="2800" dirty="0"/>
          </a:p>
        </p:txBody>
      </p:sp>
    </p:spTree>
    <p:extLst>
      <p:ext uri="{BB962C8B-B14F-4D97-AF65-F5344CB8AC3E}">
        <p14:creationId xmlns:p14="http://schemas.microsoft.com/office/powerpoint/2010/main" val="12704655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916832"/>
            <a:ext cx="8629345"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2484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smtClean="0"/>
              <a:t>Üretimin Biçimleri Nelerdir?</a:t>
            </a:r>
            <a:endParaRPr lang="tr-TR" b="1" dirty="0"/>
          </a:p>
        </p:txBody>
      </p:sp>
      <p:sp>
        <p:nvSpPr>
          <p:cNvPr id="2" name="İçerik Yer Tutucusu 1"/>
          <p:cNvSpPr>
            <a:spLocks noGrp="1"/>
          </p:cNvSpPr>
          <p:nvPr>
            <p:ph idx="1"/>
          </p:nvPr>
        </p:nvSpPr>
        <p:spPr/>
        <p:txBody>
          <a:bodyPr>
            <a:normAutofit/>
          </a:bodyPr>
          <a:lstStyle/>
          <a:p>
            <a:r>
              <a:rPr lang="tr-TR" dirty="0" smtClean="0"/>
              <a:t>Üretimde </a:t>
            </a:r>
            <a:r>
              <a:rPr lang="tr-TR" dirty="0"/>
              <a:t>kullanılan başlıca üretim biçimleri aşağıdaki gibi sınıflandırılabilir:</a:t>
            </a:r>
          </a:p>
          <a:p>
            <a:pPr lvl="1"/>
            <a:r>
              <a:rPr lang="tr-TR" dirty="0"/>
              <a:t>Üretim yöntemine göre sınıflandırma</a:t>
            </a:r>
          </a:p>
          <a:p>
            <a:pPr lvl="1"/>
            <a:r>
              <a:rPr lang="tr-TR" dirty="0"/>
              <a:t>Ürünün cinsine göre sınıflandırma</a:t>
            </a:r>
          </a:p>
          <a:p>
            <a:pPr lvl="1"/>
            <a:r>
              <a:rPr lang="tr-TR" dirty="0"/>
              <a:t>Üretim akışı ve miktarına göre sınıflandırma</a:t>
            </a:r>
          </a:p>
          <a:p>
            <a:endParaRPr lang="tr-TR" dirty="0"/>
          </a:p>
        </p:txBody>
      </p:sp>
    </p:spTree>
    <p:extLst>
      <p:ext uri="{BB962C8B-B14F-4D97-AF65-F5344CB8AC3E}">
        <p14:creationId xmlns:p14="http://schemas.microsoft.com/office/powerpoint/2010/main" val="4481821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sp>
        <p:nvSpPr>
          <p:cNvPr id="2" name="İçerik Yer Tutucusu 1"/>
          <p:cNvSpPr>
            <a:spLocks noGrp="1"/>
          </p:cNvSpPr>
          <p:nvPr>
            <p:ph idx="1"/>
          </p:nvPr>
        </p:nvSpPr>
        <p:spPr/>
        <p:txBody>
          <a:bodyPr>
            <a:normAutofit fontScale="85000" lnSpcReduction="20000"/>
          </a:bodyPr>
          <a:lstStyle/>
          <a:p>
            <a:r>
              <a:rPr lang="tr-TR" sz="2800" dirty="0"/>
              <a:t>Kaynak dağılımında verimlilik ilkesi, matematiğin ekonomi bilimine uygulanmaya başlanması ile ortaya çıkmıştır. Bu sebepten, XX. yüzyıl öncesi gözlenen rekabeti kısıtlayıcı faaliyetleri düzenleyen kanun ve emirnamelerde bu ilkenin etkilerine rastlanmaz. Örneğin, Roma Hukukunda rekabeti kısıtlayıcı faaliyetleri yasaklayan </a:t>
            </a:r>
            <a:r>
              <a:rPr lang="tr-TR" sz="2800" dirty="0" err="1"/>
              <a:t>Lex</a:t>
            </a:r>
            <a:r>
              <a:rPr lang="tr-TR" sz="2800" dirty="0"/>
              <a:t> Julia de </a:t>
            </a:r>
            <a:r>
              <a:rPr lang="tr-TR" sz="2800" dirty="0" err="1"/>
              <a:t>Annona</a:t>
            </a:r>
            <a:r>
              <a:rPr lang="tr-TR" sz="2800" dirty="0"/>
              <a:t> ve Kral </a:t>
            </a:r>
            <a:r>
              <a:rPr lang="tr-TR" sz="2800" dirty="0" err="1"/>
              <a:t>Zeno</a:t>
            </a:r>
            <a:r>
              <a:rPr lang="tr-TR" sz="2800" dirty="0"/>
              <a:t> Emirnamesinde kaynak dağılımında verimliliğin korunması amaçlanmamış ve rekabet sadece belirli piyasalar bakımından düzenlenmiştir. Verimlilik ilkesinin ortaya çıkışı ve rekabetin bunu gerçekleştirmede en etkili yöntem olarak kabulü XX. yüzyıldaki bilimsel faaliyetler sonucudur. Günümüzde ise, rekabetin en önemli ekonomik sonucunun kaynak kullanım verimliliğinin gerçekleştirilmesi olduğunda görüş birliği vardır</a:t>
            </a:r>
            <a:r>
              <a:rPr lang="tr-TR" sz="2800" dirty="0" smtClean="0"/>
              <a:t>.</a:t>
            </a:r>
            <a:endParaRPr lang="tr-TR" sz="2800" dirty="0"/>
          </a:p>
        </p:txBody>
      </p:sp>
    </p:spTree>
    <p:extLst>
      <p:ext uri="{BB962C8B-B14F-4D97-AF65-F5344CB8AC3E}">
        <p14:creationId xmlns:p14="http://schemas.microsoft.com/office/powerpoint/2010/main" val="17359584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sp>
        <p:nvSpPr>
          <p:cNvPr id="2" name="İçerik Yer Tutucusu 1"/>
          <p:cNvSpPr>
            <a:spLocks noGrp="1"/>
          </p:cNvSpPr>
          <p:nvPr>
            <p:ph idx="1"/>
          </p:nvPr>
        </p:nvSpPr>
        <p:spPr/>
        <p:txBody>
          <a:bodyPr>
            <a:normAutofit/>
          </a:bodyPr>
          <a:lstStyle/>
          <a:p>
            <a:r>
              <a:rPr lang="tr-TR" sz="2800" dirty="0" smtClean="0"/>
              <a:t>Talep </a:t>
            </a:r>
            <a:r>
              <a:rPr lang="tr-TR" sz="2800" dirty="0"/>
              <a:t>piyasalarda, belirli bir mal ve hizmete yönelen, belirli bir satın alma gücüyle desteklenmiş, satın alma isteğidir. Kuşkusuz pek çok mal ve hizmet, pek çok kullanıcı tarafından talep edilmektedir. Ancak bu isteğin piyasada talep hâline dönüşebilmesi için yeterli satın alma gücüyle desteklenmesi gerekir, aksi takdirde sadece kişisel bir niyet olarak kalır, ekonomi üzerinde herhangi bir etkisi olmaz</a:t>
            </a:r>
            <a:r>
              <a:rPr lang="tr-TR" sz="2800" dirty="0" smtClean="0"/>
              <a:t>.</a:t>
            </a:r>
            <a:endParaRPr lang="tr-TR" sz="2800" dirty="0"/>
          </a:p>
        </p:txBody>
      </p:sp>
    </p:spTree>
    <p:extLst>
      <p:ext uri="{BB962C8B-B14F-4D97-AF65-F5344CB8AC3E}">
        <p14:creationId xmlns:p14="http://schemas.microsoft.com/office/powerpoint/2010/main" val="42910857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sp>
        <p:nvSpPr>
          <p:cNvPr id="2" name="İçerik Yer Tutucusu 1"/>
          <p:cNvSpPr>
            <a:spLocks noGrp="1"/>
          </p:cNvSpPr>
          <p:nvPr>
            <p:ph idx="1"/>
          </p:nvPr>
        </p:nvSpPr>
        <p:spPr/>
        <p:txBody>
          <a:bodyPr>
            <a:normAutofit fontScale="85000" lnSpcReduction="20000"/>
          </a:bodyPr>
          <a:lstStyle/>
          <a:p>
            <a:endParaRPr lang="tr-TR" sz="2800" dirty="0"/>
          </a:p>
          <a:p>
            <a:r>
              <a:rPr lang="tr-TR" sz="2800" dirty="0"/>
              <a:t>Herhangi bir mal ve hizmete yönelen bu piyasa talebini etkileyen pek çok unsur  vardır, moda, kişisel tercihler ve kişisel gereksinimlerin şiddeti, ikame mal ve hizmetlerin koşulları vb. gibi. Ancak bunların hiçbiri, ölçülebilir, </a:t>
            </a:r>
            <a:r>
              <a:rPr lang="tr-TR" sz="2800" dirty="0" err="1"/>
              <a:t>genellenebilir</a:t>
            </a:r>
            <a:r>
              <a:rPr lang="tr-TR" sz="2800" dirty="0"/>
              <a:t> ve öngörülebilir olmadıkları için, ekonomik olayları açıklamakta kullanılabilecek bir model açısından </a:t>
            </a:r>
            <a:r>
              <a:rPr lang="tr-TR" sz="2800" dirty="0" smtClean="0"/>
              <a:t>hareket noktası </a:t>
            </a:r>
            <a:r>
              <a:rPr lang="tr-TR" sz="2800" dirty="0"/>
              <a:t>olarak alınamazlar. Ancak bir mal ya da hizmete yönelen talebin, fiyat değişmeleri karşısında göstereceği tepki ölçülebilir, </a:t>
            </a:r>
            <a:r>
              <a:rPr lang="tr-TR" sz="2800" dirty="0" err="1"/>
              <a:t>genellenebilir</a:t>
            </a:r>
            <a:r>
              <a:rPr lang="tr-TR" sz="2800" dirty="0"/>
              <a:t> ve öngörülebilir bir tepkidir. Dolayısıyla ekonomi biliminde fiyatla talep arasında fonksiyonel bir ilişki olduğu kabul  edilir ve bu kavram "Talep Fonksiyonu" olarak tanımlanır</a:t>
            </a:r>
            <a:r>
              <a:rPr lang="tr-TR" sz="2800" dirty="0" smtClean="0"/>
              <a:t>.</a:t>
            </a:r>
            <a:endParaRPr lang="tr-TR" sz="2800" dirty="0"/>
          </a:p>
        </p:txBody>
      </p:sp>
    </p:spTree>
    <p:extLst>
      <p:ext uri="{BB962C8B-B14F-4D97-AF65-F5344CB8AC3E}">
        <p14:creationId xmlns:p14="http://schemas.microsoft.com/office/powerpoint/2010/main" val="300999696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sp>
        <p:nvSpPr>
          <p:cNvPr id="2" name="İçerik Yer Tutucusu 1"/>
          <p:cNvSpPr>
            <a:spLocks noGrp="1"/>
          </p:cNvSpPr>
          <p:nvPr>
            <p:ph idx="1"/>
          </p:nvPr>
        </p:nvSpPr>
        <p:spPr/>
        <p:txBody>
          <a:bodyPr>
            <a:normAutofit/>
          </a:bodyPr>
          <a:lstStyle/>
          <a:p>
            <a:r>
              <a:rPr lang="tr-TR" sz="2800" dirty="0" smtClean="0"/>
              <a:t>Kuşkusuz </a:t>
            </a:r>
            <a:r>
              <a:rPr lang="tr-TR" sz="2800" dirty="0"/>
              <a:t>talep fonksiyonu, kişi ve kuruluşların belirli bir mal ya da hizmete yönelik taleplerinde fiyatın etkisini açıklamakta çoğu kez yetersiz kalacaktır. Ancak tüm ekonomi  baz alındığında fiyatla talep arasında, negatif eğimli bir fonksiyon geçerlidir, fiyat yükseldikçe, talep düşecektir. Fiyatla talep arasındaki bu ilişkiye Talep Kanunu denir.</a:t>
            </a:r>
          </a:p>
          <a:p>
            <a:r>
              <a:rPr lang="tr-TR" sz="2800" dirty="0"/>
              <a:t> </a:t>
            </a:r>
          </a:p>
        </p:txBody>
      </p:sp>
    </p:spTree>
    <p:extLst>
      <p:ext uri="{BB962C8B-B14F-4D97-AF65-F5344CB8AC3E}">
        <p14:creationId xmlns:p14="http://schemas.microsoft.com/office/powerpoint/2010/main" val="25294682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sp>
        <p:nvSpPr>
          <p:cNvPr id="2" name="İçerik Yer Tutucusu 1"/>
          <p:cNvSpPr>
            <a:spLocks noGrp="1"/>
          </p:cNvSpPr>
          <p:nvPr>
            <p:ph idx="1"/>
          </p:nvPr>
        </p:nvSpPr>
        <p:spPr/>
        <p:txBody>
          <a:bodyPr>
            <a:normAutofit fontScale="77500" lnSpcReduction="20000"/>
          </a:bodyPr>
          <a:lstStyle/>
          <a:p>
            <a:endParaRPr lang="tr-TR" sz="2800" dirty="0"/>
          </a:p>
          <a:p>
            <a:r>
              <a:rPr lang="tr-TR" sz="2800" dirty="0"/>
              <a:t>Belirli bir piyasada, belirli bir fiyat düzeyinde tüketicilerin almaya hazır oldukları mal miktarının, üreticilerin o fiyattan satmaya istekli oldukları miktardan daha fazla olması sonucu ortaya talep fazlası çıkar. Aşırı talep durumunda, diğer şartlarda bir değişme olmamak şartıyla, talep edilen mal miktarı ile arz edilen mal miktarı birbirine eşit oluncaya kadar arz ya da talep değişme gösterir. Ekonomi yeterince esnekliğe sahipse, arz artarak talebi karşılar. Ancak çoğu kez arz bu denli esnek değildir. Bu durumda fiyat, yükselme eğilimi içindedir. Talep, arz seviyesine düşene kadar fiyat artışları gerçekleşir. Aşırı talep, ülke ekonomisinde de toplam mal ve hizmet talebinin arzı aşan kısmını ifade etmektedir ve ülke ekonomisi üzerinde enflasyonist etki yaratır.</a:t>
            </a:r>
          </a:p>
          <a:p>
            <a:endParaRPr lang="tr-TR" sz="2800" dirty="0"/>
          </a:p>
        </p:txBody>
      </p:sp>
    </p:spTree>
    <p:extLst>
      <p:ext uri="{BB962C8B-B14F-4D97-AF65-F5344CB8AC3E}">
        <p14:creationId xmlns:p14="http://schemas.microsoft.com/office/powerpoint/2010/main" val="11089138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sp>
        <p:nvSpPr>
          <p:cNvPr id="2" name="İçerik Yer Tutucusu 1"/>
          <p:cNvSpPr>
            <a:spLocks noGrp="1"/>
          </p:cNvSpPr>
          <p:nvPr>
            <p:ph idx="1"/>
          </p:nvPr>
        </p:nvSpPr>
        <p:spPr/>
        <p:txBody>
          <a:bodyPr>
            <a:normAutofit/>
          </a:bodyPr>
          <a:lstStyle/>
          <a:p>
            <a:endParaRPr lang="tr-TR" sz="2800" dirty="0"/>
          </a:p>
          <a:p>
            <a:endParaRPr lang="tr-TR" sz="2800" dirty="0"/>
          </a:p>
        </p:txBody>
      </p:sp>
      <p:grpSp>
        <p:nvGrpSpPr>
          <p:cNvPr id="4" name="Group 5"/>
          <p:cNvGrpSpPr>
            <a:grpSpLocks noChangeAspect="1"/>
          </p:cNvGrpSpPr>
          <p:nvPr/>
        </p:nvGrpSpPr>
        <p:grpSpPr bwMode="auto">
          <a:xfrm>
            <a:off x="971550" y="2006600"/>
            <a:ext cx="7200900" cy="4708525"/>
            <a:chOff x="612" y="1264"/>
            <a:chExt cx="4536" cy="2966"/>
          </a:xfrm>
        </p:grpSpPr>
        <p:sp>
          <p:nvSpPr>
            <p:cNvPr id="5" name="AutoShape 4"/>
            <p:cNvSpPr>
              <a:spLocks noChangeAspect="1" noChangeArrowheads="1" noTextEdit="1"/>
            </p:cNvSpPr>
            <p:nvPr/>
          </p:nvSpPr>
          <p:spPr bwMode="auto">
            <a:xfrm>
              <a:off x="612" y="1264"/>
              <a:ext cx="4536" cy="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 y="1264"/>
              <a:ext cx="4544" cy="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187688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sp>
        <p:nvSpPr>
          <p:cNvPr id="2" name="İçerik Yer Tutucusu 1"/>
          <p:cNvSpPr>
            <a:spLocks noGrp="1"/>
          </p:cNvSpPr>
          <p:nvPr>
            <p:ph idx="1"/>
          </p:nvPr>
        </p:nvSpPr>
        <p:spPr/>
        <p:txBody>
          <a:bodyPr>
            <a:normAutofit/>
          </a:bodyPr>
          <a:lstStyle/>
          <a:p>
            <a:r>
              <a:rPr lang="tr-TR" sz="2800" dirty="0" smtClean="0"/>
              <a:t>Arz </a:t>
            </a:r>
            <a:r>
              <a:rPr lang="tr-TR" sz="2800" dirty="0"/>
              <a:t>ve talep teorisi, her fiyattaki ürün mevcudiyeti (arz) ve satın alma gücü ile oluşan isteğin (talep) ortaya çıkardığı denge sonucunda, ürün fiyatlarının nasıl değiştiğini tanımlamaktadır. Şekildeki grafik, talebin D1'den D2'ye çıkması sonucunda, fiyat ve  miktarın artmasını ve böylece (S) eğrinin sağlanmasıyla, pazarda yeni bir arz-talep denge noktasının oluşmasını göstermektedir</a:t>
            </a:r>
            <a:r>
              <a:rPr lang="tr-TR" sz="2800" dirty="0" smtClean="0"/>
              <a:t>.</a:t>
            </a:r>
            <a:endParaRPr lang="tr-TR" sz="2800" dirty="0"/>
          </a:p>
        </p:txBody>
      </p:sp>
    </p:spTree>
    <p:extLst>
      <p:ext uri="{BB962C8B-B14F-4D97-AF65-F5344CB8AC3E}">
        <p14:creationId xmlns:p14="http://schemas.microsoft.com/office/powerpoint/2010/main" val="26216572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sp>
        <p:nvSpPr>
          <p:cNvPr id="2" name="İçerik Yer Tutucusu 1"/>
          <p:cNvSpPr>
            <a:spLocks noGrp="1"/>
          </p:cNvSpPr>
          <p:nvPr>
            <p:ph idx="1"/>
          </p:nvPr>
        </p:nvSpPr>
        <p:spPr/>
        <p:txBody>
          <a:bodyPr>
            <a:normAutofit fontScale="92500" lnSpcReduction="10000"/>
          </a:bodyPr>
          <a:lstStyle/>
          <a:p>
            <a:r>
              <a:rPr lang="tr-TR" sz="2800" dirty="0"/>
              <a:t>Arz, mal ve hizmetlerin belirli bir fiyat karşılığında müşteriye sunulması ve satılmak istenmesidir. Belirli bir piyasada, belirli bir zamanda satılmak istenilen miktar,  arz miktarıdır. Firmalar, yükselen fiyatlardan yararlanmak için arz ettikleri miktarları  çoğaltmaya çalışırlar. Fiyatların düşmesi durumunda firmalar, arz miktarlarını azaltırlar. Düşük fiyatlar, geliri olumsuz etkiler. Bu durumda firma, fiyatların daha sonra yükseleceğini düşünerek arz miktarını kısar ya da fiyatı çok düşen bir malı üretmekten tamamen vazgeçebilir</a:t>
            </a:r>
            <a:r>
              <a:rPr lang="tr-TR" sz="2800" dirty="0" smtClean="0"/>
              <a:t>.</a:t>
            </a:r>
            <a:endParaRPr lang="tr-TR" sz="2800" dirty="0"/>
          </a:p>
        </p:txBody>
      </p:sp>
    </p:spTree>
    <p:extLst>
      <p:ext uri="{BB962C8B-B14F-4D97-AF65-F5344CB8AC3E}">
        <p14:creationId xmlns:p14="http://schemas.microsoft.com/office/powerpoint/2010/main" val="147379260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tr-TR" b="1" dirty="0" smtClean="0"/>
              <a:t>Tam Rekabetten Beklenen Ekonomik Yarar </a:t>
            </a:r>
            <a:br>
              <a:rPr lang="tr-TR" b="1" dirty="0" smtClean="0"/>
            </a:br>
            <a:r>
              <a:rPr lang="tr-TR" sz="2200" b="1" dirty="0"/>
              <a:t>(Kaynak Dağılımında </a:t>
            </a:r>
            <a:r>
              <a:rPr lang="tr-TR" sz="2200" b="1" dirty="0" smtClean="0"/>
              <a:t>Verimlilik)</a:t>
            </a:r>
            <a:endParaRPr lang="tr-TR" sz="2200" b="1" dirty="0"/>
          </a:p>
        </p:txBody>
      </p:sp>
      <p:sp>
        <p:nvSpPr>
          <p:cNvPr id="2" name="İçerik Yer Tutucusu 1"/>
          <p:cNvSpPr>
            <a:spLocks noGrp="1"/>
          </p:cNvSpPr>
          <p:nvPr>
            <p:ph idx="1"/>
          </p:nvPr>
        </p:nvSpPr>
        <p:spPr/>
        <p:txBody>
          <a:bodyPr>
            <a:normAutofit/>
          </a:bodyPr>
          <a:lstStyle/>
          <a:p>
            <a:r>
              <a:rPr lang="tr-TR" sz="2800" dirty="0" smtClean="0"/>
              <a:t>Bir </a:t>
            </a:r>
            <a:r>
              <a:rPr lang="tr-TR" sz="2800" dirty="0"/>
              <a:t>ferdin belirli bir fiyattan arzı, muayyen bir piyasada ve belirli sure zarfında, satışa çıkarılan mal ve hizmet miktarıdır. Fiyatın teşekkülünde rol oynayan arz </a:t>
            </a:r>
            <a:r>
              <a:rPr lang="tr-TR" sz="2800" dirty="0" err="1"/>
              <a:t>şedülü</a:t>
            </a:r>
            <a:r>
              <a:rPr lang="tr-TR" sz="2800" dirty="0"/>
              <a:t> ise belirli bir dönemde çeşitli fiyatlarda muayyen bir piyasada üreticilerin satmak isteyecekleri mal ve hizmeti miktarları ve bunun seyridir. Arz için ele aldığımız piyasada belirli bir süre zarfında muhtelif fiyatlardan üreticilerin ürünü arz etmesidir.</a:t>
            </a:r>
          </a:p>
          <a:p>
            <a:pPr marL="0" indent="0">
              <a:buNone/>
            </a:pPr>
            <a:endParaRPr lang="tr-TR" sz="2800" dirty="0"/>
          </a:p>
        </p:txBody>
      </p:sp>
    </p:spTree>
    <p:extLst>
      <p:ext uri="{BB962C8B-B14F-4D97-AF65-F5344CB8AC3E}">
        <p14:creationId xmlns:p14="http://schemas.microsoft.com/office/powerpoint/2010/main" val="4263563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da-DK" b="1" dirty="0"/>
              <a:t>Tam Rekabet Piyasasinda Fiyat </a:t>
            </a:r>
            <a:r>
              <a:rPr lang="da-DK" b="1" dirty="0" smtClean="0"/>
              <a:t>Oluşumu</a:t>
            </a:r>
            <a:endParaRPr lang="tr-TR" sz="2200" b="1" dirty="0"/>
          </a:p>
        </p:txBody>
      </p:sp>
      <p:sp>
        <p:nvSpPr>
          <p:cNvPr id="2" name="İçerik Yer Tutucusu 1"/>
          <p:cNvSpPr>
            <a:spLocks noGrp="1"/>
          </p:cNvSpPr>
          <p:nvPr>
            <p:ph idx="1"/>
          </p:nvPr>
        </p:nvSpPr>
        <p:spPr/>
        <p:txBody>
          <a:bodyPr>
            <a:normAutofit fontScale="92500" lnSpcReduction="10000"/>
          </a:bodyPr>
          <a:lstStyle/>
          <a:p>
            <a:r>
              <a:rPr lang="tr-TR" sz="2800" dirty="0" smtClean="0"/>
              <a:t>Tam </a:t>
            </a:r>
            <a:r>
              <a:rPr lang="tr-TR" sz="2800" dirty="0"/>
              <a:t>rekabet piyasasında mal homojendir ve çok sayıda alıcılar ve satıcılardan her biri, fiyat ve arz miktarı üzerinde tam bilgiye sahiptir, ancak hiçbiri kendi başına piyasa koşullarını değiştirecek etkinliğe sahip değildir. Piyasaya giriş ve çıkışlar serbesttir ve üretim faktörlerinde tam akıcılık (</a:t>
            </a:r>
            <a:r>
              <a:rPr lang="tr-TR" sz="2800" dirty="0" err="1"/>
              <a:t>mobilité</a:t>
            </a:r>
            <a:r>
              <a:rPr lang="tr-TR" sz="2800" dirty="0"/>
              <a:t>) vardır. Bu şartların gerçekleştiği bir piyasada fiyat, mala olan arz ve talebe göre belirlenir. Alıcılar, diledikleri kadar malı piyasa fiyatı ile bulabilmekte, herhangi bir satıcının, fiyatı yükseltmesi karşısında, aynı malı daha düşük fiyattan, başka bir satıcıdan satın alabilmektedirler</a:t>
            </a:r>
            <a:r>
              <a:rPr lang="tr-TR" sz="2800" dirty="0" smtClean="0"/>
              <a:t>.</a:t>
            </a:r>
            <a:endParaRPr lang="tr-TR" sz="2800" dirty="0"/>
          </a:p>
        </p:txBody>
      </p:sp>
    </p:spTree>
    <p:extLst>
      <p:ext uri="{BB962C8B-B14F-4D97-AF65-F5344CB8AC3E}">
        <p14:creationId xmlns:p14="http://schemas.microsoft.com/office/powerpoint/2010/main" val="55309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smtClean="0"/>
              <a:t>Üretimin Sınıflandırması</a:t>
            </a:r>
            <a:endParaRPr lang="tr-TR" b="1" dirty="0"/>
          </a:p>
        </p:txBody>
      </p:sp>
      <p:sp>
        <p:nvSpPr>
          <p:cNvPr id="2" name="İçerik Yer Tutucusu 1"/>
          <p:cNvSpPr>
            <a:spLocks noGrp="1"/>
          </p:cNvSpPr>
          <p:nvPr>
            <p:ph idx="1"/>
          </p:nvPr>
        </p:nvSpPr>
        <p:spPr/>
        <p:txBody>
          <a:bodyPr>
            <a:normAutofit/>
          </a:bodyPr>
          <a:lstStyle/>
          <a:p>
            <a:r>
              <a:rPr lang="tr-TR" b="1" dirty="0" smtClean="0"/>
              <a:t>Üretim </a:t>
            </a:r>
            <a:r>
              <a:rPr lang="tr-TR" b="1" dirty="0"/>
              <a:t>Yöntemlerine Göre</a:t>
            </a:r>
          </a:p>
          <a:p>
            <a:pPr lvl="1"/>
            <a:r>
              <a:rPr lang="tr-TR" b="1" i="1" dirty="0" smtClean="0"/>
              <a:t>Temel </a:t>
            </a:r>
            <a:r>
              <a:rPr lang="tr-TR" b="1" i="1" dirty="0"/>
              <a:t>ham madde üretimi</a:t>
            </a:r>
            <a:r>
              <a:rPr lang="tr-TR" dirty="0"/>
              <a:t>: Madencilik, ormancılık, balıkçılık gibi</a:t>
            </a:r>
          </a:p>
          <a:p>
            <a:pPr lvl="1"/>
            <a:r>
              <a:rPr lang="tr-TR" b="1" i="1" dirty="0" smtClean="0"/>
              <a:t>Analiz </a:t>
            </a:r>
            <a:r>
              <a:rPr lang="tr-TR" b="1" i="1" dirty="0"/>
              <a:t>ve sentez yoluyla üretim: </a:t>
            </a:r>
            <a:r>
              <a:rPr lang="tr-TR" dirty="0"/>
              <a:t>Şeker, kauçuk, plastik üretimi gibi</a:t>
            </a:r>
          </a:p>
          <a:p>
            <a:pPr lvl="1"/>
            <a:r>
              <a:rPr lang="tr-TR" b="1" i="1" dirty="0" smtClean="0"/>
              <a:t>Fabrikasyon </a:t>
            </a:r>
            <a:r>
              <a:rPr lang="tr-TR" b="1" i="1" dirty="0"/>
              <a:t>üretim: </a:t>
            </a:r>
            <a:r>
              <a:rPr lang="tr-TR" dirty="0"/>
              <a:t>Döküm, torna, baskı gibi</a:t>
            </a:r>
          </a:p>
          <a:p>
            <a:pPr lvl="1"/>
            <a:r>
              <a:rPr lang="tr-TR" b="1" i="1" dirty="0" smtClean="0"/>
              <a:t>Montaj </a:t>
            </a:r>
            <a:r>
              <a:rPr lang="tr-TR" b="1" i="1" dirty="0"/>
              <a:t>taşıma araçları:</a:t>
            </a:r>
            <a:r>
              <a:rPr lang="tr-TR" dirty="0"/>
              <a:t> Otomobil ve televizyon montajı </a:t>
            </a:r>
            <a:r>
              <a:rPr lang="tr-TR" dirty="0" smtClean="0"/>
              <a:t>gibi</a:t>
            </a:r>
          </a:p>
          <a:p>
            <a:endParaRPr lang="tr-TR" dirty="0"/>
          </a:p>
        </p:txBody>
      </p:sp>
    </p:spTree>
    <p:extLst>
      <p:ext uri="{BB962C8B-B14F-4D97-AF65-F5344CB8AC3E}">
        <p14:creationId xmlns:p14="http://schemas.microsoft.com/office/powerpoint/2010/main" val="3041611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da-DK" b="1" dirty="0"/>
              <a:t>Tam Rekabet Piyasasinda Fiyat </a:t>
            </a:r>
            <a:r>
              <a:rPr lang="da-DK" b="1" dirty="0" smtClean="0"/>
              <a:t>Oluşumu</a:t>
            </a:r>
            <a:endParaRPr lang="tr-TR" sz="2200" b="1" dirty="0"/>
          </a:p>
        </p:txBody>
      </p:sp>
      <p:sp>
        <p:nvSpPr>
          <p:cNvPr id="2" name="İçerik Yer Tutucusu 1"/>
          <p:cNvSpPr>
            <a:spLocks noGrp="1"/>
          </p:cNvSpPr>
          <p:nvPr>
            <p:ph idx="1"/>
          </p:nvPr>
        </p:nvSpPr>
        <p:spPr/>
        <p:txBody>
          <a:bodyPr>
            <a:normAutofit fontScale="92500" lnSpcReduction="20000"/>
          </a:bodyPr>
          <a:lstStyle/>
          <a:p>
            <a:r>
              <a:rPr lang="tr-TR" sz="2800" dirty="0"/>
              <a:t> </a:t>
            </a:r>
            <a:r>
              <a:rPr lang="tr-TR" sz="2800" dirty="0" smtClean="0"/>
              <a:t>Marjinal </a:t>
            </a:r>
            <a:r>
              <a:rPr lang="tr-TR" sz="2800" dirty="0"/>
              <a:t>gelir fiyata eşit olduğundan, her bir firma ne miktarda mal üreteceğini, marjinal giderin fiyata eşit olduğu miktarla belirler. Firmaların, üretim miktarını, marjinal gider ve fiyata göre tespit etmesi, toplam endüstri arzına göre çok küçüktür. Eğer piyasadaki kârlılık diğer piyasalardan yüksek ise, bu diğer firmaların bu piyasaya girmesine ve fiyatın aşağıya düşmesine yol açar. Firmaların, kârlarını </a:t>
            </a:r>
            <a:r>
              <a:rPr lang="tr-TR" sz="2800" dirty="0" err="1"/>
              <a:t>maksimalize</a:t>
            </a:r>
            <a:r>
              <a:rPr lang="tr-TR" sz="2800" dirty="0"/>
              <a:t> etmeleri, marjinal giderin piyasa ortalama giderin altında gerçekleşmesinin sonucu olarak arz miktarını artı- </a:t>
            </a:r>
            <a:r>
              <a:rPr lang="tr-TR" sz="2800" dirty="0" err="1"/>
              <a:t>rabilmelerine</a:t>
            </a:r>
            <a:r>
              <a:rPr lang="tr-TR" sz="2800" dirty="0"/>
              <a:t> bağlıdır.</a:t>
            </a:r>
          </a:p>
          <a:p>
            <a:r>
              <a:rPr lang="tr-TR" sz="2800" dirty="0"/>
              <a:t> </a:t>
            </a:r>
          </a:p>
        </p:txBody>
      </p:sp>
    </p:spTree>
    <p:extLst>
      <p:ext uri="{BB962C8B-B14F-4D97-AF65-F5344CB8AC3E}">
        <p14:creationId xmlns:p14="http://schemas.microsoft.com/office/powerpoint/2010/main" val="42458988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da-DK" b="1" dirty="0"/>
              <a:t>Tekel Piyasasında Fiyatın ve Arz Miktarının Belirlenmesi</a:t>
            </a:r>
          </a:p>
        </p:txBody>
      </p:sp>
      <p:sp>
        <p:nvSpPr>
          <p:cNvPr id="2" name="İçerik Yer Tutucusu 1"/>
          <p:cNvSpPr>
            <a:spLocks noGrp="1"/>
          </p:cNvSpPr>
          <p:nvPr>
            <p:ph idx="1"/>
          </p:nvPr>
        </p:nvSpPr>
        <p:spPr/>
        <p:txBody>
          <a:bodyPr>
            <a:normAutofit fontScale="77500" lnSpcReduction="20000"/>
          </a:bodyPr>
          <a:lstStyle/>
          <a:p>
            <a:r>
              <a:rPr lang="tr-TR" sz="2800" dirty="0" smtClean="0"/>
              <a:t>Tekel </a:t>
            </a:r>
            <a:r>
              <a:rPr lang="tr-TR" sz="2800" dirty="0"/>
              <a:t>piyasasında tek bir firmanın faaliyet göstermesi sebebi ile, piyasadaki mal miktarını belirlemede tekelci firma tek başına hareket eder. Tekelci firma fiyatı tespit ederse, arzını o fiyattaki talebe bağlı olarak oluşacaktır, yani başka bir ifade ile tekelci firma belirlediği fiyattan dilediği miktarda mal satamaz. Fiyat ve arz miktarının tespitinde talep gene de belirleyici unsurdur. Ancak, tekilci firma da kârını </a:t>
            </a:r>
            <a:r>
              <a:rPr lang="tr-TR" sz="2800" dirty="0" err="1"/>
              <a:t>maksimalize</a:t>
            </a:r>
            <a:r>
              <a:rPr lang="tr-TR" sz="2800" dirty="0"/>
              <a:t> etmek için üretim miktarını ayarlamak zorundadır. Kârın </a:t>
            </a:r>
            <a:r>
              <a:rPr lang="tr-TR" sz="2800" dirty="0" err="1"/>
              <a:t>maksimalize</a:t>
            </a:r>
            <a:r>
              <a:rPr lang="tr-TR" sz="2800" dirty="0"/>
              <a:t> olduğu üretim miktarı, marjinal gider ile gelirin eşit olduğu noktadadır. Fakat tekelci firmanın talep eğrisi, tam rekabet piyasasındaki firmanın talep eğrisi gibi yatay eksene paralel değil, sağa doğru azalan lineer bir doğrudur. Dolayısı ile, tekelci firmanın marjinal geliri, tam rekabet piyasasında faaliyet gösteren firmanın marjinal gelirine eşit değildir.</a:t>
            </a:r>
          </a:p>
        </p:txBody>
      </p:sp>
    </p:spTree>
    <p:extLst>
      <p:ext uri="{BB962C8B-B14F-4D97-AF65-F5344CB8AC3E}">
        <p14:creationId xmlns:p14="http://schemas.microsoft.com/office/powerpoint/2010/main" val="29654394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da-DK" b="1" dirty="0"/>
              <a:t>Tekel Piyasasında Fiyatın ve Arz Miktarının Belirlenmesi</a:t>
            </a:r>
          </a:p>
        </p:txBody>
      </p:sp>
      <p:sp>
        <p:nvSpPr>
          <p:cNvPr id="2" name="İçerik Yer Tutucusu 1"/>
          <p:cNvSpPr>
            <a:spLocks noGrp="1"/>
          </p:cNvSpPr>
          <p:nvPr>
            <p:ph idx="1"/>
          </p:nvPr>
        </p:nvSpPr>
        <p:spPr/>
        <p:txBody>
          <a:bodyPr>
            <a:normAutofit fontScale="77500" lnSpcReduction="20000"/>
          </a:bodyPr>
          <a:lstStyle/>
          <a:p>
            <a:r>
              <a:rPr lang="tr-TR" sz="2800" dirty="0" smtClean="0"/>
              <a:t>Tekel </a:t>
            </a:r>
            <a:r>
              <a:rPr lang="tr-TR" sz="2800" dirty="0"/>
              <a:t>piyasasında tek bir firmanın faaliyet göstermesi sebebi ile, piyasadaki mal miktarını belirlemede tekelci firma tek başına hareket eder. Tekelci firma fiyatı tespit ederse, arzını o fiyattaki talebe bağlı olarak oluşacaktır, yani başka bir ifade ile tekelci firma belirlediği fiyattan dilediği miktarda mal satamaz. Fiyat ve arz miktarının tespitinde talep gene de belirleyici unsurdur. Ancak, tekilci firma da kârını </a:t>
            </a:r>
            <a:r>
              <a:rPr lang="tr-TR" sz="2800" dirty="0" err="1"/>
              <a:t>maksimalize</a:t>
            </a:r>
            <a:r>
              <a:rPr lang="tr-TR" sz="2800" dirty="0"/>
              <a:t> etmek için üretim miktarını ayarlamak zorundadır. Kârın </a:t>
            </a:r>
            <a:r>
              <a:rPr lang="tr-TR" sz="2800" dirty="0" err="1"/>
              <a:t>maksimalize</a:t>
            </a:r>
            <a:r>
              <a:rPr lang="tr-TR" sz="2800" dirty="0"/>
              <a:t> olduğu üretim miktarı, marjinal gider ile gelirin eşit olduğu noktadadır. Fakat tekelci firmanın talep eğrisi, tam rekabet piyasasındaki firmanın talep eğrisi gibi yatay eksene paralel değil, sağa doğru azalan lineer bir doğrudur. Dolayısı ile, tekelci firmanın marjinal geliri, tam rekabet piyasasında faaliyet gösteren firmanın marjinal gelirine eşit değildir.</a:t>
            </a:r>
          </a:p>
        </p:txBody>
      </p:sp>
    </p:spTree>
    <p:extLst>
      <p:ext uri="{BB962C8B-B14F-4D97-AF65-F5344CB8AC3E}">
        <p14:creationId xmlns:p14="http://schemas.microsoft.com/office/powerpoint/2010/main" val="141995917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da-DK" b="1" dirty="0"/>
              <a:t>Tekel Piyasasında Fiyatın ve Arz Miktarının Belirlenmesi</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8055286" cy="484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85235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da-DK" b="1" dirty="0"/>
              <a:t>Tekel Piyasasında Fiyatın ve Arz Miktarının Belirlenmesi</a:t>
            </a:r>
          </a:p>
        </p:txBody>
      </p:sp>
      <p:sp>
        <p:nvSpPr>
          <p:cNvPr id="2" name="İçerik Yer Tutucusu 1"/>
          <p:cNvSpPr>
            <a:spLocks noGrp="1"/>
          </p:cNvSpPr>
          <p:nvPr>
            <p:ph idx="1"/>
          </p:nvPr>
        </p:nvSpPr>
        <p:spPr/>
        <p:txBody>
          <a:bodyPr>
            <a:normAutofit/>
          </a:bodyPr>
          <a:lstStyle/>
          <a:p>
            <a:r>
              <a:rPr lang="tr-TR" sz="2800" dirty="0"/>
              <a:t>Tekelci firma, marjinal giderin, marjinal gelire eşit olduğu miktardan fazla ürettiği her bir birim maldan zarar eder. Bu da onu, üretim miktarını piyasadan bağımsız olarak belirlemeye iter.</a:t>
            </a:r>
          </a:p>
          <a:p>
            <a:endParaRPr lang="tr-TR" sz="2800" dirty="0"/>
          </a:p>
        </p:txBody>
      </p:sp>
    </p:spTree>
    <p:extLst>
      <p:ext uri="{BB962C8B-B14F-4D97-AF65-F5344CB8AC3E}">
        <p14:creationId xmlns:p14="http://schemas.microsoft.com/office/powerpoint/2010/main" val="39197194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da-DK" b="1" dirty="0"/>
              <a:t>Tekel Piyasasında Fiyatın ve Arz Miktarının Belirlenmesi</a:t>
            </a:r>
          </a:p>
        </p:txBody>
      </p:sp>
      <p:grpSp>
        <p:nvGrpSpPr>
          <p:cNvPr id="4" name="Group 5"/>
          <p:cNvGrpSpPr>
            <a:grpSpLocks noChangeAspect="1"/>
          </p:cNvGrpSpPr>
          <p:nvPr/>
        </p:nvGrpSpPr>
        <p:grpSpPr bwMode="auto">
          <a:xfrm>
            <a:off x="1547813" y="2060575"/>
            <a:ext cx="6337300" cy="4518025"/>
            <a:chOff x="975" y="1298"/>
            <a:chExt cx="3992" cy="2846"/>
          </a:xfrm>
        </p:grpSpPr>
        <p:sp>
          <p:nvSpPr>
            <p:cNvPr id="5" name="AutoShape 4"/>
            <p:cNvSpPr>
              <a:spLocks noChangeAspect="1" noChangeArrowheads="1" noTextEdit="1"/>
            </p:cNvSpPr>
            <p:nvPr/>
          </p:nvSpPr>
          <p:spPr bwMode="auto">
            <a:xfrm>
              <a:off x="975" y="1298"/>
              <a:ext cx="3992" cy="2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 y="1298"/>
              <a:ext cx="4000" cy="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477243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pPr lvl="0"/>
            <a:r>
              <a:rPr lang="da-DK" b="1" dirty="0"/>
              <a:t>Tekel Piyasasında Fiyatın ve Arz Miktarının Belirlenmesi</a:t>
            </a:r>
          </a:p>
        </p:txBody>
      </p:sp>
      <p:sp>
        <p:nvSpPr>
          <p:cNvPr id="2" name="İçerik Yer Tutucusu 1"/>
          <p:cNvSpPr>
            <a:spLocks noGrp="1"/>
          </p:cNvSpPr>
          <p:nvPr>
            <p:ph idx="1"/>
          </p:nvPr>
        </p:nvSpPr>
        <p:spPr/>
        <p:txBody>
          <a:bodyPr>
            <a:normAutofit/>
          </a:bodyPr>
          <a:lstStyle/>
          <a:p>
            <a:r>
              <a:rPr lang="tr-TR" sz="2800" dirty="0"/>
              <a:t>Tekelci firma M miktarda mal ürettiği zaman maksimum kârı elde eder. ABCD dikdörtgeni içindeki bölge, tekel olmak sebebi ile elde ettiği kârdır. Tekelci firmanın üretim miktarı, rekabet piyasasındaki toplam arzdan azdır; dolayısı ile fiyat daha yüksek seviyede oluşur. BDK noktaları arasında kalan bölge ise, tekelin sosyal bedeli olduğu ya da tekelin sebep olduğu toplumsal zararı gösterdiği ileri sürülmektedir.</a:t>
            </a:r>
          </a:p>
          <a:p>
            <a:endParaRPr lang="tr-TR" sz="2800" dirty="0"/>
          </a:p>
        </p:txBody>
      </p:sp>
    </p:spTree>
    <p:extLst>
      <p:ext uri="{BB962C8B-B14F-4D97-AF65-F5344CB8AC3E}">
        <p14:creationId xmlns:p14="http://schemas.microsoft.com/office/powerpoint/2010/main" val="26450118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fontScale="90000"/>
          </a:bodyPr>
          <a:lstStyle/>
          <a:p>
            <a:r>
              <a:rPr lang="tr-TR" b="1" dirty="0" smtClean="0"/>
              <a:t>KISIM 3 - </a:t>
            </a:r>
            <a:r>
              <a:rPr lang="tr-TR" sz="5400" b="1" dirty="0"/>
              <a:t>ÜRÜN VE FİRMA </a:t>
            </a:r>
            <a:r>
              <a:rPr lang="tr-TR" sz="5400" b="1" dirty="0" smtClean="0"/>
              <a:t>BİLGİSİ</a:t>
            </a:r>
            <a:endParaRPr lang="da-DK" b="1" dirty="0"/>
          </a:p>
        </p:txBody>
      </p:sp>
      <p:sp>
        <p:nvSpPr>
          <p:cNvPr id="2" name="İçerik Yer Tutucusu 1"/>
          <p:cNvSpPr>
            <a:spLocks noGrp="1"/>
          </p:cNvSpPr>
          <p:nvPr>
            <p:ph idx="1"/>
          </p:nvPr>
        </p:nvSpPr>
        <p:spPr/>
        <p:txBody>
          <a:bodyPr>
            <a:normAutofit fontScale="92500" lnSpcReduction="20000"/>
          </a:bodyPr>
          <a:lstStyle/>
          <a:p>
            <a:r>
              <a:rPr lang="tr-TR" sz="2800" dirty="0" smtClean="0"/>
              <a:t>Ürün </a:t>
            </a:r>
            <a:r>
              <a:rPr lang="tr-TR" sz="2800" dirty="0"/>
              <a:t>stratejisi, tek ürün, ürün dizileri eve ürün karmaları konusunda eş güdümlü kararlar almayı gerektirir. Bu çok boyutlu ve karmaşık strateji, markalama, ambalajlama, servis, ürün karması, ürün dizisi vb. gibi konularda çeşitli kararların alınmasını içerir. Bu kararlar alınırken, yalnız tüketicilerin istekleri ve rakiplerin stratejileri değil aynı zamanda ürün ekleme çıkarma patent koruma kalite güvenlik ve garanti gibi ürün kararlarına ilişkin kamu politikalarının ve yasalarının da dikkate alınma durumu vardır.</a:t>
            </a:r>
          </a:p>
          <a:p>
            <a:r>
              <a:rPr lang="tr-TR" sz="2800" dirty="0"/>
              <a:t> </a:t>
            </a:r>
          </a:p>
        </p:txBody>
      </p:sp>
    </p:spTree>
    <p:extLst>
      <p:ext uri="{BB962C8B-B14F-4D97-AF65-F5344CB8AC3E}">
        <p14:creationId xmlns:p14="http://schemas.microsoft.com/office/powerpoint/2010/main" val="37083829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fontScale="85000" lnSpcReduction="10000"/>
          </a:bodyPr>
          <a:lstStyle/>
          <a:p>
            <a:r>
              <a:rPr lang="tr-TR" sz="2800" dirty="0"/>
              <a:t>Ürün bir tek ya da gereksinmeyi karşılamak üzere tüketim kullanım ele geçirme veya dikkate alınması için bir piyasaya sunulan herhangi bir şeydir. Fiziksel objeleri, hizmetleri, mekânları, yerleri, örgüt ve fikirleri içerir. Normal olarak herhangi bir ürün üç ana düzeyde ele alınmaktadır.</a:t>
            </a:r>
          </a:p>
          <a:p>
            <a:r>
              <a:rPr lang="tr-TR" sz="2800" dirty="0"/>
              <a:t> Öz (asıl) ürün; alıcının bir ürünü satın alırken neyi satın aldığını ifade eder. Ürünün jenerik özelliklerine ağırlık verir. Sorun çözmeye dönük hizmetler demetinin özünü  oluşturur. Örneğin fotoğraf makinesi maddi özelliklerinin yanında </a:t>
            </a:r>
            <a:r>
              <a:rPr lang="tr-TR" sz="2800" dirty="0" err="1"/>
              <a:t>nostajiyi</a:t>
            </a:r>
            <a:r>
              <a:rPr lang="tr-TR" sz="2800" dirty="0"/>
              <a:t> doyuran ölümsüzlük isteğine, statü arzusuna başka insanlarla iletişim kurma çabalarına cevap veren nitelikler taşır</a:t>
            </a:r>
            <a:r>
              <a:rPr lang="tr-TR" sz="2800" dirty="0" smtClean="0"/>
              <a:t>.</a:t>
            </a:r>
            <a:endParaRPr lang="tr-TR" sz="2800" dirty="0"/>
          </a:p>
        </p:txBody>
      </p:sp>
    </p:spTree>
    <p:extLst>
      <p:ext uri="{BB962C8B-B14F-4D97-AF65-F5344CB8AC3E}">
        <p14:creationId xmlns:p14="http://schemas.microsoft.com/office/powerpoint/2010/main" val="20127804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fontScale="92500" lnSpcReduction="20000"/>
          </a:bodyPr>
          <a:lstStyle/>
          <a:p>
            <a:r>
              <a:rPr lang="tr-TR" sz="2800" dirty="0"/>
              <a:t>Somut (maddi) ürün; öz ürünlerin büründürüldüğü maddi yapı ve görünümdür. Örneğin bilgisayar, ruj, eğitim hizmeti, siyasi aday, daktilo, çelik vb. somut ürünlerin temel karakteristikleridir.</a:t>
            </a:r>
          </a:p>
          <a:p>
            <a:r>
              <a:rPr lang="tr-TR" sz="2800" dirty="0"/>
              <a:t> Genişletilmiş ürün; maddi ürünle birlikte sunulan ek yarar ve hizmetlerin bütünüdür. “komple”, “sistem”, “bütünleşik ürün” de denilir. Bu üründe ürün özelliklerinin içinde teslimat, montaj, özel ilgi, garanti, reklamasyon, beğenilmediğinde iade kabulü vb. gibi konular da vardır. Örneğin x firmasının genişletilmiş ürünü PC yanında kullanma talimatı, yazılımlar, paket programlar, servis kalitesi, garanti vb. </a:t>
            </a:r>
            <a:r>
              <a:rPr lang="tr-TR" sz="2800" dirty="0" err="1"/>
              <a:t>gib</a:t>
            </a:r>
            <a:r>
              <a:rPr lang="tr-TR" sz="2800" dirty="0"/>
              <a:t> hizmetleri de içerir</a:t>
            </a:r>
            <a:r>
              <a:rPr lang="tr-TR" sz="2800" dirty="0" smtClean="0"/>
              <a:t>.</a:t>
            </a:r>
            <a:endParaRPr lang="tr-TR" sz="2800" dirty="0"/>
          </a:p>
        </p:txBody>
      </p:sp>
    </p:spTree>
    <p:extLst>
      <p:ext uri="{BB962C8B-B14F-4D97-AF65-F5344CB8AC3E}">
        <p14:creationId xmlns:p14="http://schemas.microsoft.com/office/powerpoint/2010/main" val="3562525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lvl="0"/>
            <a:r>
              <a:rPr lang="tr-TR" b="1" dirty="0"/>
              <a:t>Üretimin Sınıflandırması</a:t>
            </a:r>
          </a:p>
        </p:txBody>
      </p:sp>
      <p:sp>
        <p:nvSpPr>
          <p:cNvPr id="2" name="İçerik Yer Tutucusu 1"/>
          <p:cNvSpPr>
            <a:spLocks noGrp="1"/>
          </p:cNvSpPr>
          <p:nvPr>
            <p:ph idx="1"/>
          </p:nvPr>
        </p:nvSpPr>
        <p:spPr/>
        <p:txBody>
          <a:bodyPr>
            <a:normAutofit/>
          </a:bodyPr>
          <a:lstStyle/>
          <a:p>
            <a:r>
              <a:rPr lang="tr-TR" b="1" dirty="0" smtClean="0"/>
              <a:t>Ürün Cinsine Göre: </a:t>
            </a:r>
          </a:p>
          <a:p>
            <a:pPr lvl="1"/>
            <a:r>
              <a:rPr lang="tr-TR" dirty="0" smtClean="0"/>
              <a:t>Demir</a:t>
            </a:r>
            <a:r>
              <a:rPr lang="tr-TR" dirty="0"/>
              <a:t>, çelik, elektronik, kimyasal, tekstil, gıda üretimi gibi</a:t>
            </a:r>
            <a:r>
              <a:rPr lang="tr-TR" dirty="0" smtClean="0"/>
              <a:t>.</a:t>
            </a:r>
          </a:p>
          <a:p>
            <a:r>
              <a:rPr lang="tr-TR" sz="2400" b="1" dirty="0"/>
              <a:t>Üretim </a:t>
            </a:r>
            <a:r>
              <a:rPr lang="tr-TR" sz="2400" b="1" dirty="0" smtClean="0"/>
              <a:t>Akışı </a:t>
            </a:r>
            <a:r>
              <a:rPr lang="tr-TR" sz="2400" b="1" dirty="0"/>
              <a:t>ve </a:t>
            </a:r>
            <a:r>
              <a:rPr lang="tr-TR" sz="2400" b="1" dirty="0" smtClean="0"/>
              <a:t>Miktarına </a:t>
            </a:r>
            <a:r>
              <a:rPr lang="tr-TR" sz="2400" b="1" dirty="0"/>
              <a:t>Göre </a:t>
            </a:r>
            <a:r>
              <a:rPr lang="tr-TR" sz="2400" b="1" dirty="0" smtClean="0"/>
              <a:t>:</a:t>
            </a:r>
          </a:p>
          <a:p>
            <a:pPr lvl="1"/>
            <a:r>
              <a:rPr lang="tr-TR" dirty="0" smtClean="0"/>
              <a:t>Tek üretim, </a:t>
            </a:r>
          </a:p>
          <a:p>
            <a:pPr lvl="1"/>
            <a:r>
              <a:rPr lang="tr-TR" dirty="0" smtClean="0"/>
              <a:t>Seri üretim, </a:t>
            </a:r>
          </a:p>
          <a:p>
            <a:pPr lvl="1"/>
            <a:r>
              <a:rPr lang="tr-TR" dirty="0" smtClean="0"/>
              <a:t>Akıcı üretim, </a:t>
            </a:r>
          </a:p>
          <a:p>
            <a:pPr lvl="1"/>
            <a:r>
              <a:rPr lang="tr-TR" dirty="0" smtClean="0"/>
              <a:t>Sipariş üretim, </a:t>
            </a:r>
          </a:p>
          <a:p>
            <a:pPr lvl="1"/>
            <a:r>
              <a:rPr lang="tr-TR" dirty="0" smtClean="0"/>
              <a:t>Sürekli üretim</a:t>
            </a:r>
          </a:p>
          <a:p>
            <a:pPr lvl="1"/>
            <a:r>
              <a:rPr lang="tr-TR" dirty="0" smtClean="0"/>
              <a:t>Yalın üretim</a:t>
            </a:r>
            <a:endParaRPr lang="tr-TR" b="1" dirty="0"/>
          </a:p>
        </p:txBody>
      </p:sp>
    </p:spTree>
    <p:extLst>
      <p:ext uri="{BB962C8B-B14F-4D97-AF65-F5344CB8AC3E}">
        <p14:creationId xmlns:p14="http://schemas.microsoft.com/office/powerpoint/2010/main" val="27182467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a:bodyPr>
          <a:lstStyle/>
          <a:p>
            <a:r>
              <a:rPr lang="tr-TR" sz="2800" dirty="0"/>
              <a:t>İş yeri için kaliteli ve uygun fiyatlı mal satan firmaları tespit ederken ;</a:t>
            </a:r>
          </a:p>
          <a:p>
            <a:pPr lvl="1"/>
            <a:r>
              <a:rPr lang="tr-TR" dirty="0"/>
              <a:t> </a:t>
            </a:r>
            <a:r>
              <a:rPr lang="tr-TR" dirty="0" smtClean="0"/>
              <a:t>Ürün </a:t>
            </a:r>
            <a:r>
              <a:rPr lang="tr-TR" dirty="0"/>
              <a:t>türlerinin tanınması ve belirlenmesi</a:t>
            </a:r>
          </a:p>
          <a:p>
            <a:pPr lvl="1"/>
            <a:r>
              <a:rPr lang="tr-TR" dirty="0"/>
              <a:t>Ürün hizmet markalarına ilişkin kararların belirlenmesi</a:t>
            </a:r>
          </a:p>
          <a:p>
            <a:pPr lvl="1"/>
            <a:r>
              <a:rPr lang="tr-TR" dirty="0"/>
              <a:t>Kalite kararlarının belirlenmesi</a:t>
            </a:r>
          </a:p>
          <a:p>
            <a:pPr lvl="1"/>
            <a:r>
              <a:rPr lang="tr-TR" dirty="0"/>
              <a:t>Ulusal ve uluslararası standart kararlarının belirlenmesi</a:t>
            </a:r>
          </a:p>
          <a:p>
            <a:pPr lvl="1"/>
            <a:r>
              <a:rPr lang="tr-TR" dirty="0"/>
              <a:t>Garanti koşul kararlarının belirlenmesi</a:t>
            </a:r>
          </a:p>
          <a:p>
            <a:pPr lvl="1"/>
            <a:r>
              <a:rPr lang="tr-TR" dirty="0"/>
              <a:t>Ürünün aksesuarlarının </a:t>
            </a:r>
            <a:r>
              <a:rPr lang="tr-TR" dirty="0" smtClean="0"/>
              <a:t>belirlenmesi</a:t>
            </a:r>
            <a:endParaRPr lang="tr-TR" dirty="0"/>
          </a:p>
        </p:txBody>
      </p:sp>
    </p:spTree>
    <p:extLst>
      <p:ext uri="{BB962C8B-B14F-4D97-AF65-F5344CB8AC3E}">
        <p14:creationId xmlns:p14="http://schemas.microsoft.com/office/powerpoint/2010/main" val="15253354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a:bodyPr>
          <a:lstStyle/>
          <a:p>
            <a:pPr lvl="1"/>
            <a:r>
              <a:rPr lang="tr-TR" dirty="0"/>
              <a:t>Ambalaj	ve	ambalaj	içinde	bulunanların	dökümüne	ilişkin	kararların belirlenmesi</a:t>
            </a:r>
          </a:p>
          <a:p>
            <a:pPr lvl="1"/>
            <a:r>
              <a:rPr lang="tr-TR" dirty="0"/>
              <a:t>Etiketleme, barkod vb. sistemlerin belirlenmesi</a:t>
            </a:r>
          </a:p>
          <a:p>
            <a:pPr lvl="1"/>
            <a:r>
              <a:rPr lang="tr-TR" dirty="0"/>
              <a:t>Ürünün hizmete ilişkin özel sözlük, dil, </a:t>
            </a:r>
            <a:r>
              <a:rPr lang="tr-TR" dirty="0" err="1"/>
              <a:t>jargon.gibi</a:t>
            </a:r>
            <a:r>
              <a:rPr lang="tr-TR" dirty="0"/>
              <a:t> hususların belirlenmesi</a:t>
            </a:r>
          </a:p>
          <a:p>
            <a:pPr lvl="1"/>
            <a:r>
              <a:rPr lang="tr-TR" dirty="0"/>
              <a:t>Ürün kullanım talimatlarının belirlenmesi</a:t>
            </a:r>
          </a:p>
          <a:p>
            <a:pPr lvl="1"/>
            <a:r>
              <a:rPr lang="tr-TR" dirty="0"/>
              <a:t>Ürün teknik özelliklerinin belirlenmesi</a:t>
            </a:r>
          </a:p>
          <a:p>
            <a:pPr lvl="1"/>
            <a:r>
              <a:rPr lang="tr-TR" dirty="0"/>
              <a:t>Servisler vb. (ürün iade servisi, satış sonrası hizmet ve destek gibi) belirlenmesi</a:t>
            </a:r>
          </a:p>
        </p:txBody>
      </p:sp>
    </p:spTree>
    <p:extLst>
      <p:ext uri="{BB962C8B-B14F-4D97-AF65-F5344CB8AC3E}">
        <p14:creationId xmlns:p14="http://schemas.microsoft.com/office/powerpoint/2010/main" val="2038187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fontScale="85000" lnSpcReduction="10000"/>
          </a:bodyPr>
          <a:lstStyle/>
          <a:p>
            <a:r>
              <a:rPr lang="tr-TR" sz="2800" dirty="0"/>
              <a:t>Tüketicilerin veri fiyatla en iyi kaliteyi, performansı yüksek ve önemli özellikler gösteren ürünlere yöneltecekleri düşüncesinden hareketle işletmeler tüm çabalarını ürün kalitesini yükseltmeye ayırmalıdırlar. Bu anlayış tüketicilerin sorunlarının ve gereksinimlerinin çözümü yerine yalnızca ürün satmakla yetinmedikleri, ürünün kalitesi ve rakip malların kalite ve özelliklerini birbirinden farklarını bildikleri ve ödedikleri paranın karşılığında en iyi kaliteyi tercih edecekleri “İyi mal kendini satar.” gibi varsayımla hareket ederse yanlış bir politika izliyordur. Örneğin, bir otobüs işletmecisi “Biz otobüs işletiyoruz.” derse ürün yönlüdür. Doğru cevap ise “Güvenli yolculuk için ulaştırma hizmeti </a:t>
            </a:r>
            <a:r>
              <a:rPr lang="tr-TR" sz="2800" dirty="0" err="1"/>
              <a:t>sunuyoruz.”dur</a:t>
            </a:r>
            <a:r>
              <a:rPr lang="tr-TR" sz="2800" dirty="0"/>
              <a:t>.</a:t>
            </a:r>
          </a:p>
          <a:p>
            <a:pPr marL="0" indent="0">
              <a:buNone/>
            </a:pPr>
            <a:endParaRPr lang="tr-TR" sz="2800" dirty="0"/>
          </a:p>
        </p:txBody>
      </p:sp>
    </p:spTree>
    <p:extLst>
      <p:ext uri="{BB962C8B-B14F-4D97-AF65-F5344CB8AC3E}">
        <p14:creationId xmlns:p14="http://schemas.microsoft.com/office/powerpoint/2010/main" val="26049361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a:bodyPr>
          <a:lstStyle/>
          <a:p>
            <a:r>
              <a:rPr lang="tr-TR" sz="2800" dirty="0" smtClean="0"/>
              <a:t>Siparişi </a:t>
            </a:r>
            <a:r>
              <a:rPr lang="tr-TR" sz="2800" dirty="0"/>
              <a:t>öngörülecek firma her zaman tescil belgeli, piyasa tarafından tanınmış en önemlisi müşteri istek ve şikâyetlerine birebir cevap verebilecek şikâyet getirmeyecek kolay pazarlanabilir vb. özellikleri olan firmalarla çalışmak siz sorumlu kişiler için her zaman iyidir.</a:t>
            </a:r>
          </a:p>
          <a:p>
            <a:r>
              <a:rPr lang="tr-TR" sz="2800" dirty="0"/>
              <a:t> </a:t>
            </a:r>
            <a:r>
              <a:rPr lang="tr-TR" sz="2800" dirty="0" smtClean="0"/>
              <a:t>Çağdaş </a:t>
            </a:r>
            <a:r>
              <a:rPr lang="tr-TR" sz="2800" dirty="0"/>
              <a:t>çağın gereklerine göre satış yapan bir firmada aşağıdaki hususların bulunması gereklidir (yapılan işin türüne göre).</a:t>
            </a:r>
          </a:p>
          <a:p>
            <a:pPr marL="0" indent="0">
              <a:buNone/>
            </a:pPr>
            <a:endParaRPr lang="tr-TR" sz="2800" dirty="0"/>
          </a:p>
          <a:p>
            <a:endParaRPr lang="tr-TR" sz="2800" dirty="0"/>
          </a:p>
        </p:txBody>
      </p:sp>
    </p:spTree>
    <p:extLst>
      <p:ext uri="{BB962C8B-B14F-4D97-AF65-F5344CB8AC3E}">
        <p14:creationId xmlns:p14="http://schemas.microsoft.com/office/powerpoint/2010/main" val="13072606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a:bodyPr>
          <a:lstStyle/>
          <a:p>
            <a:pPr lvl="1"/>
            <a:r>
              <a:rPr lang="tr-TR" dirty="0"/>
              <a:t>BİLGİSAYAR PROGRAM DESTEKLİ ÇAĞDAŞ ÜRETİM TESİSİ</a:t>
            </a:r>
            <a:endParaRPr lang="tr-TR" sz="3600" dirty="0"/>
          </a:p>
          <a:p>
            <a:pPr lvl="1"/>
            <a:r>
              <a:rPr lang="tr-TR" dirty="0"/>
              <a:t>UYGUN HAMMADDE KAYNAKLARI</a:t>
            </a:r>
            <a:endParaRPr lang="tr-TR" sz="3600" dirty="0"/>
          </a:p>
          <a:p>
            <a:pPr lvl="1"/>
            <a:r>
              <a:rPr lang="tr-TR" dirty="0"/>
              <a:t>TECRÜBELİ MÜHENDİS VE TEKNİK EKİP</a:t>
            </a:r>
            <a:endParaRPr lang="tr-TR" sz="3600" dirty="0"/>
          </a:p>
          <a:p>
            <a:pPr lvl="1"/>
            <a:r>
              <a:rPr lang="tr-TR" dirty="0"/>
              <a:t>BİLİNÇLİ HAZIRLANMIŞ ÜRÜN REÇETELERİ</a:t>
            </a:r>
            <a:endParaRPr lang="tr-TR" sz="3600" dirty="0"/>
          </a:p>
          <a:p>
            <a:pPr lvl="1"/>
            <a:r>
              <a:rPr lang="tr-TR" dirty="0"/>
              <a:t>KALİTE KONTROL LABORATUVARI</a:t>
            </a:r>
            <a:endParaRPr lang="tr-TR" sz="3600" dirty="0"/>
          </a:p>
          <a:p>
            <a:pPr lvl="1"/>
            <a:r>
              <a:rPr lang="tr-TR" dirty="0"/>
              <a:t>BAĞIMSIZ</a:t>
            </a:r>
            <a:r>
              <a:rPr lang="tr-TR" sz="3600" dirty="0"/>
              <a:t>, </a:t>
            </a:r>
            <a:r>
              <a:rPr lang="tr-TR" dirty="0"/>
              <a:t>İYİ DONATILMIŞ ARAŞTIRMA VE GELİŞTİRME LABORATUVARI </a:t>
            </a:r>
            <a:r>
              <a:rPr lang="tr-TR" sz="3600" dirty="0"/>
              <a:t>(</a:t>
            </a:r>
            <a:r>
              <a:rPr lang="tr-TR" dirty="0"/>
              <a:t>AR</a:t>
            </a:r>
            <a:r>
              <a:rPr lang="tr-TR" sz="3600" dirty="0"/>
              <a:t>-</a:t>
            </a:r>
            <a:r>
              <a:rPr lang="tr-TR" dirty="0"/>
              <a:t>GE</a:t>
            </a:r>
            <a:r>
              <a:rPr lang="tr-TR" sz="3600" dirty="0"/>
              <a:t>)</a:t>
            </a:r>
          </a:p>
          <a:p>
            <a:endParaRPr lang="tr-TR" sz="2800" dirty="0"/>
          </a:p>
        </p:txBody>
      </p:sp>
    </p:spTree>
    <p:extLst>
      <p:ext uri="{BB962C8B-B14F-4D97-AF65-F5344CB8AC3E}">
        <p14:creationId xmlns:p14="http://schemas.microsoft.com/office/powerpoint/2010/main" val="224030393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a:bodyPr>
          <a:lstStyle/>
          <a:p>
            <a:r>
              <a:rPr lang="tr-TR" sz="2800" dirty="0"/>
              <a:t>Ar-Ge laboratuvarının bağımsızlığı, onun yaratıcı ve etkin olabilme şartlarından biridir. Aynı şart ISO 9001 Kalite Sisteminde de öngörülmüştür. Ar-Ge laboratuvarının kendine özgü, vazgeçilemez özel fonksiyonları vardır. Bunlardan bazıları;</a:t>
            </a:r>
          </a:p>
        </p:txBody>
      </p:sp>
    </p:spTree>
    <p:extLst>
      <p:ext uri="{BB962C8B-B14F-4D97-AF65-F5344CB8AC3E}">
        <p14:creationId xmlns:p14="http://schemas.microsoft.com/office/powerpoint/2010/main" val="36577916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lnSpcReduction="10000"/>
          </a:bodyPr>
          <a:lstStyle/>
          <a:p>
            <a:pPr lvl="2"/>
            <a:r>
              <a:rPr lang="tr-TR" sz="2400" dirty="0"/>
              <a:t>Ürünlerin karışım reçetelerini düzenlemek ve devamlı geliştirmek</a:t>
            </a:r>
          </a:p>
          <a:p>
            <a:pPr lvl="2"/>
            <a:r>
              <a:rPr lang="tr-TR" sz="2400" dirty="0"/>
              <a:t>Ürünlerin çeşitlerini ve kullanım alanlarını genişletmek amacıyla geniş çaplı araştırmalar yapmak, yeni ürünler geliştirmek ve üretime sokmak</a:t>
            </a:r>
          </a:p>
          <a:p>
            <a:pPr lvl="2"/>
            <a:r>
              <a:rPr lang="tr-TR" sz="2400" dirty="0"/>
              <a:t>Ham madde özelliklerinin zaman zaman değişimiyle ilgili mevcut üretimde kullanılan reçetelerin içeriklerini değiştirmek, gerektiğinde yeni reçeteler düzenlemek</a:t>
            </a:r>
          </a:p>
          <a:p>
            <a:pPr lvl="2"/>
            <a:r>
              <a:rPr lang="tr-TR" sz="2400" dirty="0"/>
              <a:t>Piyasaya sunulan çok sayıda yeni kimyasalları denemek ve en iyilerini (fiyat ve kalite açısından) bir an önce üretimde </a:t>
            </a:r>
            <a:r>
              <a:rPr lang="tr-TR" sz="2400" dirty="0" smtClean="0"/>
              <a:t>değerlendirmek</a:t>
            </a:r>
            <a:endParaRPr lang="tr-TR" sz="2400" dirty="0"/>
          </a:p>
        </p:txBody>
      </p:sp>
    </p:spTree>
    <p:extLst>
      <p:ext uri="{BB962C8B-B14F-4D97-AF65-F5344CB8AC3E}">
        <p14:creationId xmlns:p14="http://schemas.microsoft.com/office/powerpoint/2010/main" val="21366960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fontScale="92500"/>
          </a:bodyPr>
          <a:lstStyle/>
          <a:p>
            <a:pPr lvl="2"/>
            <a:r>
              <a:rPr lang="tr-TR" sz="2400" dirty="0"/>
              <a:t>Piyasayı takip etmek, müşterilerin sorun ve isteklerini inceleyip zamanında ürünlerin özelliklerini veya kullanım şartlarını değiştirmek, gereken tedbirleri almak</a:t>
            </a:r>
          </a:p>
          <a:p>
            <a:pPr lvl="2"/>
            <a:r>
              <a:rPr lang="tr-TR" sz="2400" dirty="0"/>
              <a:t>Dünyada kendi alan üretimimizle ilgili sektörlerde gerçekleşen bilimsel gelişmeleri takip etmek ve elde edilen bilgileri Ar-Ge çalışmalarına ve üretime yansıtmak</a:t>
            </a:r>
          </a:p>
          <a:p>
            <a:pPr lvl="2"/>
            <a:r>
              <a:rPr lang="tr-TR" sz="2400" dirty="0"/>
              <a:t>Sektörün diğer dallarında keşif çalışmalar yapmak</a:t>
            </a:r>
          </a:p>
          <a:p>
            <a:pPr lvl="2"/>
            <a:r>
              <a:rPr lang="tr-TR" sz="2400" dirty="0"/>
              <a:t>Yeni teknolojiler geliştirmek</a:t>
            </a:r>
          </a:p>
          <a:p>
            <a:pPr lvl="2"/>
            <a:r>
              <a:rPr lang="tr-TR" sz="2400" dirty="0"/>
              <a:t>Şirketin perspektif gelişme planları için yeni faaliyet yönlerini belirlemek ve bununla ilgili teklifler hazırlamak</a:t>
            </a:r>
          </a:p>
        </p:txBody>
      </p:sp>
    </p:spTree>
    <p:extLst>
      <p:ext uri="{BB962C8B-B14F-4D97-AF65-F5344CB8AC3E}">
        <p14:creationId xmlns:p14="http://schemas.microsoft.com/office/powerpoint/2010/main" val="30619865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fontScale="92500" lnSpcReduction="10000"/>
          </a:bodyPr>
          <a:lstStyle/>
          <a:p>
            <a:r>
              <a:rPr lang="tr-TR" sz="2800" dirty="0"/>
              <a:t>Satın alınan ve pazarlaması yapılacak tüm ürünlerde başına "e" gelmedik ne kaldı diye düşünürken, birileri toplam kaliteden bahsetti. Giderek ivmelenen bir değişime sahip dijital devrimden kaçamayacağımızı bilmemize rağmen, hâlen eski sistemde alış veriş yapan pek nadir kişi veya kuruluşlar kalmıştır. Bu bağlamda ürünün satın alınmasındaki kıstaslarımız satın alınacak ürünün kalitesi ve o ürünün tescilli (ISO, TSE vb. )olup olmadığı </a:t>
            </a:r>
            <a:r>
              <a:rPr lang="tr-TR" sz="2800" dirty="0" err="1"/>
              <a:t>dır</a:t>
            </a:r>
            <a:r>
              <a:rPr lang="tr-TR" sz="2800" dirty="0"/>
              <a:t>. Bu hususlara dikkat edilecek olursa toplam kalite yönetim sistemi zaten mükemmeliyeti arayan ve müşterisine sunan bir sistemdir</a:t>
            </a:r>
            <a:r>
              <a:rPr lang="tr-TR" sz="2800" dirty="0" smtClean="0"/>
              <a:t>.</a:t>
            </a:r>
            <a:endParaRPr lang="tr-TR" sz="2800" dirty="0"/>
          </a:p>
        </p:txBody>
      </p:sp>
    </p:spTree>
    <p:extLst>
      <p:ext uri="{BB962C8B-B14F-4D97-AF65-F5344CB8AC3E}">
        <p14:creationId xmlns:p14="http://schemas.microsoft.com/office/powerpoint/2010/main" val="399597741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sz="5400" b="1" dirty="0" smtClean="0"/>
              <a:t>ÜRÜN </a:t>
            </a:r>
            <a:r>
              <a:rPr lang="tr-TR" sz="5400" b="1" dirty="0"/>
              <a:t>VE FİRMA </a:t>
            </a:r>
            <a:r>
              <a:rPr lang="tr-TR" sz="5400" b="1" dirty="0" smtClean="0"/>
              <a:t>BİLGİSİ</a:t>
            </a:r>
            <a:endParaRPr lang="da-DK" b="1" dirty="0"/>
          </a:p>
        </p:txBody>
      </p:sp>
      <p:sp>
        <p:nvSpPr>
          <p:cNvPr id="2" name="İçerik Yer Tutucusu 1"/>
          <p:cNvSpPr>
            <a:spLocks noGrp="1"/>
          </p:cNvSpPr>
          <p:nvPr>
            <p:ph idx="1"/>
          </p:nvPr>
        </p:nvSpPr>
        <p:spPr/>
        <p:txBody>
          <a:bodyPr>
            <a:normAutofit fontScale="77500" lnSpcReduction="20000"/>
          </a:bodyPr>
          <a:lstStyle/>
          <a:p>
            <a:r>
              <a:rPr lang="tr-TR" sz="2800" dirty="0" smtClean="0"/>
              <a:t>Toplam </a:t>
            </a:r>
            <a:r>
              <a:rPr lang="tr-TR" sz="2800" dirty="0"/>
              <a:t>Kalite</a:t>
            </a:r>
          </a:p>
          <a:p>
            <a:r>
              <a:rPr lang="tr-TR" sz="2800" dirty="0"/>
              <a:t> </a:t>
            </a:r>
            <a:r>
              <a:rPr lang="tr-TR" sz="2800" dirty="0" smtClean="0"/>
              <a:t>Kavramsal </a:t>
            </a:r>
            <a:r>
              <a:rPr lang="tr-TR" sz="2800" dirty="0"/>
              <a:t>olarak net bir tanımı olmayan kalite, gerek bireysel (</a:t>
            </a:r>
            <a:r>
              <a:rPr lang="tr-TR" sz="2800" dirty="0" err="1"/>
              <a:t>Edwards</a:t>
            </a:r>
            <a:r>
              <a:rPr lang="tr-TR" sz="2800" dirty="0"/>
              <a:t>, </a:t>
            </a:r>
            <a:r>
              <a:rPr lang="tr-TR" sz="2800" dirty="0" err="1"/>
              <a:t>Gilmore</a:t>
            </a:r>
            <a:r>
              <a:rPr lang="tr-TR" sz="2800" dirty="0"/>
              <a:t>, </a:t>
            </a:r>
            <a:r>
              <a:rPr lang="tr-TR" sz="2800" dirty="0" err="1"/>
              <a:t>Price</a:t>
            </a:r>
            <a:r>
              <a:rPr lang="tr-TR" sz="2800" dirty="0"/>
              <a:t>, </a:t>
            </a:r>
            <a:r>
              <a:rPr lang="tr-TR" sz="2800" dirty="0" err="1"/>
              <a:t>Broh</a:t>
            </a:r>
            <a:r>
              <a:rPr lang="tr-TR" sz="2800" dirty="0"/>
              <a:t>, </a:t>
            </a:r>
            <a:r>
              <a:rPr lang="tr-TR" sz="2800" dirty="0" err="1"/>
              <a:t>Juran</a:t>
            </a:r>
            <a:r>
              <a:rPr lang="tr-TR" sz="2800" dirty="0"/>
              <a:t>, </a:t>
            </a:r>
            <a:r>
              <a:rPr lang="tr-TR" sz="2800" dirty="0" err="1"/>
              <a:t>Crosby</a:t>
            </a:r>
            <a:r>
              <a:rPr lang="tr-TR" sz="2800" dirty="0"/>
              <a:t>, </a:t>
            </a:r>
            <a:r>
              <a:rPr lang="tr-TR" sz="2800" dirty="0" err="1"/>
              <a:t>Taguchi</a:t>
            </a:r>
            <a:r>
              <a:rPr lang="tr-TR" sz="2800" dirty="0"/>
              <a:t>, </a:t>
            </a:r>
            <a:r>
              <a:rPr lang="tr-TR" sz="2800" dirty="0" err="1"/>
              <a:t>Feigenbaum</a:t>
            </a:r>
            <a:r>
              <a:rPr lang="tr-TR" sz="2800" dirty="0"/>
              <a:t>, </a:t>
            </a:r>
            <a:r>
              <a:rPr lang="tr-TR" sz="2800" dirty="0" err="1"/>
              <a:t>Deming</a:t>
            </a:r>
            <a:r>
              <a:rPr lang="tr-TR" sz="2800" dirty="0"/>
              <a:t> vd.), gerekse kurumsal otoritelerin (JIS - Japon Sanayi Standartlar Komitesi, TSE-Türk Standartları Enstitüsü, EOQC -Avrupa Kalite Kontrol Organizasyonu, ASQC - Amerikan Kalite Kontrol    Derneği</a:t>
            </a:r>
            <a:r>
              <a:rPr lang="tr-TR" sz="2800" dirty="0" smtClean="0"/>
              <a:t>,</a:t>
            </a:r>
            <a:r>
              <a:rPr lang="tr-TR" sz="2800" dirty="0"/>
              <a:t>  vd.) katkılarıyla felsefi, müşteri, ürün, üretim, değer bağlamlarında ve zaman içerisinde değişik tanımlar kazanmıştır. Tanımlardan bazılarını; ihtiyaçları karşılama yeteneği, müşteri tercihlerine-kullanıma-şartlara- tasarım ve </a:t>
            </a:r>
            <a:r>
              <a:rPr lang="tr-TR" sz="2800" dirty="0" err="1"/>
              <a:t>spesifikasyonlara</a:t>
            </a:r>
            <a:r>
              <a:rPr lang="tr-TR" sz="2800" dirty="0"/>
              <a:t> uygunluk, ilk seferde ve en doğrusunu yapmak, ürün ya da hizmetin değeri olmak, organizasyonun bütün çalışmalarında yer alan kalıcılık olarak sayabiliriz</a:t>
            </a:r>
            <a:r>
              <a:rPr lang="tr-TR" sz="2800" dirty="0" smtClean="0"/>
              <a:t>.</a:t>
            </a:r>
            <a:endParaRPr lang="tr-TR" sz="2800" dirty="0"/>
          </a:p>
        </p:txBody>
      </p:sp>
    </p:spTree>
    <p:extLst>
      <p:ext uri="{BB962C8B-B14F-4D97-AF65-F5344CB8AC3E}">
        <p14:creationId xmlns:p14="http://schemas.microsoft.com/office/powerpoint/2010/main" val="17888302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229</TotalTime>
  <Words>10644</Words>
  <Application>Microsoft Office PowerPoint</Application>
  <PresentationFormat>Ekran Gösterisi (4:3)</PresentationFormat>
  <Paragraphs>554</Paragraphs>
  <Slides>198</Slides>
  <Notes>1</Notes>
  <HiddenSlides>0</HiddenSlides>
  <MMClips>0</MMClips>
  <ScaleCrop>false</ScaleCrop>
  <HeadingPairs>
    <vt:vector size="4" baseType="variant">
      <vt:variant>
        <vt:lpstr>Tema</vt:lpstr>
      </vt:variant>
      <vt:variant>
        <vt:i4>2</vt:i4>
      </vt:variant>
      <vt:variant>
        <vt:lpstr>Slayt Başlıkları</vt:lpstr>
      </vt:variant>
      <vt:variant>
        <vt:i4>198</vt:i4>
      </vt:variant>
    </vt:vector>
  </HeadingPairs>
  <TitlesOfParts>
    <vt:vector size="200" baseType="lpstr">
      <vt:lpstr>Akış</vt:lpstr>
      <vt:lpstr>Üst Düzey</vt:lpstr>
      <vt:lpstr>      Bu proje Avrupa Birliği ve Türkiye Cumhuriyeti tarafından finanse edilmektedir. </vt:lpstr>
      <vt:lpstr>KISIM 1 - ÜRETİCİLER Üretim Nedir?</vt:lpstr>
      <vt:lpstr>Mal ve hizmetlerin faydaları nasıl arttırılabilir?</vt:lpstr>
      <vt:lpstr>Üretim Faktörleri Nelerdir?</vt:lpstr>
      <vt:lpstr>Üretimin Önemi Nedir?</vt:lpstr>
      <vt:lpstr>Üretim Sistemleri Nelerdir?</vt:lpstr>
      <vt:lpstr>Üretimin Biçimleri Nelerdir?</vt:lpstr>
      <vt:lpstr>Üretimin Sınıflandırması</vt:lpstr>
      <vt:lpstr>Üretimin Sınıflandırması</vt:lpstr>
      <vt:lpstr>Hizmet Nedir? </vt:lpstr>
      <vt:lpstr>Hizmet İşletmelerinin Özellikleri Nelerdir?</vt:lpstr>
      <vt:lpstr>Ürün Alımı</vt:lpstr>
      <vt:lpstr>Ürün Alımı</vt:lpstr>
      <vt:lpstr>Ürünle İlgili Bilinmesi Gereken Genel Özellikler Nelerdir?</vt:lpstr>
      <vt:lpstr>Ürünle İlgili Bilinmesi Gereken Genel Özellikler Nelerdir?</vt:lpstr>
      <vt:lpstr>KISIM 2 - 2. REKABET KOŞULLARI Rekabet Nedir?</vt:lpstr>
      <vt:lpstr>Rekabet Nedir?</vt:lpstr>
      <vt:lpstr>Rekabet Nedir?</vt:lpstr>
      <vt:lpstr>Rekabet Nedir?</vt:lpstr>
      <vt:lpstr>Rekabet Nedir?</vt:lpstr>
      <vt:lpstr>Rekabet Nedir?</vt:lpstr>
      <vt:lpstr>Rekabet Nedir?</vt:lpstr>
      <vt:lpstr>Rekabet Nedir?</vt:lpstr>
      <vt:lpstr>Rekabet Nedir?</vt:lpstr>
      <vt:lpstr>Rekabet Nedir?</vt:lpstr>
      <vt:lpstr>Rekabet Nedir?</vt:lpstr>
      <vt:lpstr>Rekabet Nedir?</vt:lpstr>
      <vt:lpstr>Rekabet Nedir?</vt:lpstr>
      <vt:lpstr>Rekabet Nedir?</vt:lpstr>
      <vt:lpstr>Rekabet Nedir?</vt:lpstr>
      <vt:lpstr>Rekabet Nedir?</vt:lpstr>
      <vt:lpstr>Tam Rekabetten Beklenen Yarar</vt:lpstr>
      <vt:lpstr>Tam Rekabetten Beklenen Yarar</vt:lpstr>
      <vt:lpstr>Tam Rekabetten Beklenen Yarar</vt:lpstr>
      <vt:lpstr>Tam Rekabetten Beklenen Yarar</vt:lpstr>
      <vt:lpstr>Tam Rekabette Tüketicilerin Korunması</vt:lpstr>
      <vt:lpstr>Tam Rekabette Tüketicilerin Korunması</vt:lpstr>
      <vt:lpstr>Tam Rekabette Tüketicilerin Korunması</vt:lpstr>
      <vt:lpstr>Tam Rekabette Tüketicilerin Korunması</vt:lpstr>
      <vt:lpstr>Tam Rekabetin Sosyal Amacı</vt:lpstr>
      <vt:lpstr>Tam Rekabetin Sosyal Amacı</vt:lpstr>
      <vt:lpstr>Tam Rekabetin Sosyal Amacı</vt:lpstr>
      <vt:lpstr>Tam Rekabetin Sosyal Amacı</vt:lpstr>
      <vt:lpstr>Tam Rekabetin Sosyal Amacı</vt:lpstr>
      <vt:lpstr>Tam Rekabetin Sosyal Amacı</vt:lpstr>
      <vt:lpstr>Tam Rekabetin Sosyal Amacı</vt:lpstr>
      <vt:lpstr>Tam Rekabetin Sosyal Amacı</vt:lpstr>
      <vt:lpstr>Tam Rekabetin Sosyal Amacı</vt:lpstr>
      <vt:lpstr> Tam Rekabetten Beklenen Ekonomik Yarar</vt:lpstr>
      <vt:lpstr> Tam Rekabetten Beklenen Ekonomik Yarar</vt:lpstr>
      <vt:lpstr> Tam Rekabetten Beklenen Ekonomik Yarar </vt:lpstr>
      <vt:lpstr> Tam Rekabetten Beklenen Ekonomik Yarar</vt:lpstr>
      <vt:lpstr>Tam Rekabetten Beklenen Ekonomik Yarar  (Üretimde Verimlilik)</vt:lpstr>
      <vt:lpstr>Tam Rekabetten Beklenen Ekonomik Yarar  (Üretimde Verimlilik)</vt:lpstr>
      <vt:lpstr>Tam Rekabetten Beklenen Ekonomik Yarar  (Üretimde Verimlilik)</vt:lpstr>
      <vt:lpstr>Tam Rekabetten Beklenen Ekonomik Yarar  (Üretimde Verimlilik)</vt:lpstr>
      <vt:lpstr>Tam Rekabetten Beklenen Ekonomik Yarar  (Kaynak Dağılımında Verimlilik)</vt:lpstr>
      <vt:lpstr>Tam Rekabetten Beklenen Ekonomik Yarar  (Kaynak Dağılımında Verimlilik)</vt:lpstr>
      <vt:lpstr>Tam Rekabetten Beklenen Ekonomik Yarar  (Kaynak Dağılımında Verimlilik)</vt:lpstr>
      <vt:lpstr>Tam Rekabetten Beklenen Ekonomik Yarar  (Kaynak Dağılımında Verimlilik)</vt:lpstr>
      <vt:lpstr>Tam Rekabetten Beklenen Ekonomik Yarar  (Kaynak Dağılımında Verimlilik)</vt:lpstr>
      <vt:lpstr>Tam Rekabetten Beklenen Ekonomik Yarar  (Kaynak Dağılımında Verimlilik)</vt:lpstr>
      <vt:lpstr>Tam Rekabetten Beklenen Ekonomik Yarar  (Kaynak Dağılımında Verimlilik)</vt:lpstr>
      <vt:lpstr>Tam Rekabetten Beklenen Ekonomik Yarar  (Kaynak Dağılımında Verimlilik)</vt:lpstr>
      <vt:lpstr>Tam Rekabetten Beklenen Ekonomik Yarar  (Kaynak Dağılımında Verimlilik)</vt:lpstr>
      <vt:lpstr>Tam Rekabetten Beklenen Ekonomik Yarar  (Kaynak Dağılımında Verimlilik)</vt:lpstr>
      <vt:lpstr>Tam Rekabetten Beklenen Ekonomik Yarar  (Kaynak Dağılımında Verimlilik)</vt:lpstr>
      <vt:lpstr>Tam Rekabetten Beklenen Ekonomik Yarar  (Kaynak Dağılımında Verimlilik)</vt:lpstr>
      <vt:lpstr>Tam Rekabetten Beklenen Ekonomik Yarar  (Kaynak Dağılımında Verimlilik)</vt:lpstr>
      <vt:lpstr>Tam Rekabetten Beklenen Ekonomik Yarar  (Kaynak Dağılımında Verimlilik)</vt:lpstr>
      <vt:lpstr>Tam Rekabetten Beklenen Ekonomik Yarar  (Kaynak Dağılımında Verimlilik)</vt:lpstr>
      <vt:lpstr>Tam Rekabetten Beklenen Ekonomik Yarar  (Kaynak Dağılımında Verimlilik)</vt:lpstr>
      <vt:lpstr>Tam Rekabetten Beklenen Ekonomik Yarar  (Kaynak Dağılımında Verimlilik)</vt:lpstr>
      <vt:lpstr>Tam Rekabetten Beklenen Ekonomik Yarar  (Kaynak Dağılımında Verimlilik)</vt:lpstr>
      <vt:lpstr>Tam Rekabetten Beklenen Ekonomik Yarar  (Kaynak Dağılımında Verimlilik)</vt:lpstr>
      <vt:lpstr>Tam Rekabetten Beklenen Ekonomik Yarar  (Kaynak Dağılımında Verimlilik)</vt:lpstr>
      <vt:lpstr>Tam Rekabetten Beklenen Ekonomik Yarar  (Kaynak Dağılımında Verimlilik)</vt:lpstr>
      <vt:lpstr>Tam Rekabetten Beklenen Ekonomik Yarar  (Kaynak Dağılımında Verimlilik)</vt:lpstr>
      <vt:lpstr>Tam Rekabet Piyasasinda Fiyat Oluşumu</vt:lpstr>
      <vt:lpstr>Tam Rekabet Piyasasinda Fiyat Oluşumu</vt:lpstr>
      <vt:lpstr>Tekel Piyasasında Fiyatın ve Arz Miktarının Belirlenmesi</vt:lpstr>
      <vt:lpstr>Tekel Piyasasında Fiyatın ve Arz Miktarının Belirlenmesi</vt:lpstr>
      <vt:lpstr>Tekel Piyasasında Fiyatın ve Arz Miktarının Belirlenmesi</vt:lpstr>
      <vt:lpstr>Tekel Piyasasında Fiyatın ve Arz Miktarının Belirlenmesi</vt:lpstr>
      <vt:lpstr>Tekel Piyasasında Fiyatın ve Arz Miktarının Belirlenmesi</vt:lpstr>
      <vt:lpstr>Tekel Piyasasında Fiyatın ve Arz Miktarının Belirlenmesi</vt:lpstr>
      <vt:lpstr>KISIM 3 - ÜRÜN VE FİRMA BİLGİSİ</vt:lpstr>
      <vt:lpstr>ÜRÜN VE FİRMA BİLGİSİ</vt:lpstr>
      <vt:lpstr>ÜRÜN VE FİRMA BİLGİSİ</vt:lpstr>
      <vt:lpstr>ÜRÜN VE FİRMA BİLGİSİ</vt:lpstr>
      <vt:lpstr>ÜRÜN VE FİRMA BİLGİSİ</vt:lpstr>
      <vt:lpstr>ÜRÜN VE FİRMA BİLGİSİ</vt:lpstr>
      <vt:lpstr>ÜRÜN VE FİRMA BİLGİSİ</vt:lpstr>
      <vt:lpstr>ÜRÜN VE FİRMA BİLGİSİ</vt:lpstr>
      <vt:lpstr>ÜRÜN VE FİRMA BİLGİSİ</vt:lpstr>
      <vt:lpstr>ÜRÜN VE FİRMA BİLGİSİ</vt:lpstr>
      <vt:lpstr>ÜRÜN VE FİRMA BİLGİSİ</vt:lpstr>
      <vt:lpstr>ÜRÜN VE FİRMA BİLGİSİ</vt:lpstr>
      <vt:lpstr>ÜRÜN VE FİRMA BİLGİSİ</vt:lpstr>
      <vt:lpstr>ÜRÜN VE FİRMA BİLGİSİ</vt:lpstr>
      <vt:lpstr>ÜRÜN VE FİRMA BİLGİSİ</vt:lpstr>
      <vt:lpstr>ÜRÜN VE FİRMA BİLGİSİ</vt:lpstr>
      <vt:lpstr>ÜRÜN VE FİRMA BİLGİSİ</vt:lpstr>
      <vt:lpstr>ÜRÜN VE FİRMA BİLGİSİ</vt:lpstr>
      <vt:lpstr>ÜRÜN VE FİRMA BİLGİSİ</vt:lpstr>
      <vt:lpstr>ÜRÜN VE FİRMA BİLGİSİ</vt:lpstr>
      <vt:lpstr>ÜRÜN VE FİRMA BİLGİSİ</vt:lpstr>
      <vt:lpstr>ÜRÜN VE FİRMA BİLGİSİ</vt:lpstr>
      <vt:lpstr>ÜRÜN VE FİRMA BİLGİSİ</vt:lpstr>
      <vt:lpstr>ÜRÜN VE FİRMA BİLGİSİ</vt:lpstr>
      <vt:lpstr>ÜRÜN VE FİRMA BİLGİSİ</vt:lpstr>
      <vt:lpstr>ÜRÜN VE FİRMA BİLGİSİ</vt:lpstr>
      <vt:lpstr>ÜRÜN VE FİRMA BİLGİSİ</vt:lpstr>
      <vt:lpstr>KISIM 4- STOK BILGISI VE SIPARIŞ VERME</vt:lpstr>
      <vt:lpstr> STOK BILGISI VE SIPARIŞ VERME</vt:lpstr>
      <vt:lpstr>STOK BILGISI VE SIPARIŞ VERME</vt:lpstr>
      <vt:lpstr>STOK BILGISI VE SIPARIŞ VERME</vt:lpstr>
      <vt:lpstr>STOK BILGISI VE SIPARIŞ VERME</vt:lpstr>
      <vt:lpstr>STOK BILGISI VE SIPARIŞ VERME</vt:lpstr>
      <vt:lpstr>STOK BILGISI VE SIPARIŞ VERME</vt:lpstr>
      <vt:lpstr>STOK BILGISI VE SIPARIŞ VERME</vt:lpstr>
      <vt:lpstr>STOK BILGISI VE SIPARIŞ VERME</vt:lpstr>
      <vt:lpstr>STOK BILGISI VE SIPARIŞ VERME</vt:lpstr>
      <vt:lpstr>STOK BILGISI VE SIPARIŞ VERME</vt:lpstr>
      <vt:lpstr>STOK BILGISI VE SIPARIŞ VERME</vt:lpstr>
      <vt:lpstr>STOK BILGISI VE SIPARIŞ VERME</vt:lpstr>
      <vt:lpstr>STOK BILGISI VE SIPARIŞ VERME</vt:lpstr>
      <vt:lpstr>STOK BILGISI VE SIPARIŞ VERME</vt:lpstr>
      <vt:lpstr>STOK BILGISI VE SIPARIŞ VERME</vt:lpstr>
      <vt:lpstr>STOK BILGISI VE SIPARIŞ VERME</vt:lpstr>
      <vt:lpstr>STOK BILGISI VE SIPARIŞ VERME</vt:lpstr>
      <vt:lpstr>STOK BILGISI VE SIPARIŞ VERME</vt:lpstr>
      <vt:lpstr>STOK BILGISI VE SIPARIŞ VERME</vt:lpstr>
      <vt:lpstr>STOK BILGISI VE SIPARIŞ VERME</vt:lpstr>
      <vt:lpstr>STOK BILGISI VE SIPARIŞ VERME</vt:lpstr>
      <vt:lpstr>STOK BILGISI VE SIPARIŞ VERME</vt:lpstr>
      <vt:lpstr>STOK BILGISI VE SIPARIŞ VERME</vt:lpstr>
      <vt:lpstr>STOK BILGISI VE SIPARIŞ VERME</vt:lpstr>
      <vt:lpstr>STOK BILGISI VE SIPARIŞ VERME</vt:lpstr>
      <vt:lpstr>STOK BILGISI VE SIPARIŞ VERME</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BÜTÇELEME SİSTEMİ</vt:lpstr>
      <vt:lpstr>Dış Kaynak Kullanımı (DKK)</vt:lpstr>
      <vt:lpstr>Dış Kaynak Kullanımı (DKK)</vt:lpstr>
      <vt:lpstr>Dış Kaynak Kullanımı (DKK)</vt:lpstr>
      <vt:lpstr>Dış Kaynak Kullanımı (DKK)</vt:lpstr>
      <vt:lpstr>Dış Kaynak Kullanımı (DKK)</vt:lpstr>
      <vt:lpstr>Lojistik Sektöründe Dış Kaynak Kullanımı</vt:lpstr>
      <vt:lpstr>Lojistik Sektöründe Dış Kaynak Kullanımı</vt:lpstr>
      <vt:lpstr>Lojistik Sektöründe Dış Kaynak Kullanımı</vt:lpstr>
      <vt:lpstr>Lojistik Sektöründe Dış Kaynak Kullanımı</vt:lpstr>
      <vt:lpstr>Lojistik Sektöründe Dış Kaynak Kullanımı</vt:lpstr>
      <vt:lpstr>Sağladığı Yararlar</vt:lpstr>
      <vt:lpstr>Sağladığı Yararlar</vt:lpstr>
      <vt:lpstr>Sağladığı Yararlar</vt:lpstr>
      <vt:lpstr>Sağladığı Yararlar</vt:lpstr>
      <vt:lpstr>Sağladığı Yararlar</vt:lpstr>
      <vt:lpstr>Sağladığı Yararlar</vt:lpstr>
      <vt:lpstr>Sağladığı Yararlar</vt:lpstr>
      <vt:lpstr>Sağladığı Yararlar</vt:lpstr>
      <vt:lpstr>Sağladığı Yararlar</vt:lpstr>
      <vt:lpstr>Sağladığı Yararlar</vt:lpstr>
      <vt:lpstr>Sağladığı Yararlar</vt:lpstr>
      <vt:lpstr>Sağladığı Yararlar</vt:lpstr>
      <vt:lpstr>Sağladığı Yararlar</vt:lpstr>
      <vt:lpstr>Dinlediğiniz için Teşekkür Ederim.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Ürün Alımı</dc:title>
  <dc:creator>Hakan Duman</dc:creator>
  <cp:lastModifiedBy>Bilal Keskin</cp:lastModifiedBy>
  <cp:revision>48</cp:revision>
  <dcterms:created xsi:type="dcterms:W3CDTF">2016-03-11T11:30:59Z</dcterms:created>
  <dcterms:modified xsi:type="dcterms:W3CDTF">2016-04-15T14:06:46Z</dcterms:modified>
</cp:coreProperties>
</file>